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56" r:id="rId2"/>
    <p:sldId id="294" r:id="rId3"/>
    <p:sldId id="257" r:id="rId4"/>
    <p:sldId id="303" r:id="rId5"/>
    <p:sldId id="285" r:id="rId6"/>
    <p:sldId id="304" r:id="rId7"/>
    <p:sldId id="286" r:id="rId8"/>
    <p:sldId id="272" r:id="rId9"/>
    <p:sldId id="289" r:id="rId10"/>
    <p:sldId id="279" r:id="rId11"/>
    <p:sldId id="271" r:id="rId12"/>
    <p:sldId id="308" r:id="rId13"/>
    <p:sldId id="290" r:id="rId14"/>
    <p:sldId id="291" r:id="rId15"/>
    <p:sldId id="309" r:id="rId16"/>
    <p:sldId id="316" r:id="rId17"/>
    <p:sldId id="273" r:id="rId18"/>
    <p:sldId id="284" r:id="rId19"/>
    <p:sldId id="305" r:id="rId20"/>
    <p:sldId id="295" r:id="rId21"/>
    <p:sldId id="297" r:id="rId22"/>
    <p:sldId id="300" r:id="rId23"/>
    <p:sldId id="280" r:id="rId24"/>
    <p:sldId id="274" r:id="rId25"/>
    <p:sldId id="298" r:id="rId26"/>
    <p:sldId id="275" r:id="rId27"/>
    <p:sldId id="276" r:id="rId28"/>
    <p:sldId id="283" r:id="rId29"/>
    <p:sldId id="311" r:id="rId30"/>
    <p:sldId id="301" r:id="rId31"/>
    <p:sldId id="307" r:id="rId32"/>
    <p:sldId id="306" r:id="rId33"/>
    <p:sldId id="302" r:id="rId34"/>
    <p:sldId id="281" r:id="rId35"/>
    <p:sldId id="296" r:id="rId36"/>
    <p:sldId id="277" r:id="rId37"/>
    <p:sldId id="310" r:id="rId38"/>
    <p:sldId id="312" r:id="rId39"/>
    <p:sldId id="278" r:id="rId40"/>
    <p:sldId id="313" r:id="rId41"/>
    <p:sldId id="282" r:id="rId42"/>
    <p:sldId id="314" r:id="rId43"/>
    <p:sldId id="315" r:id="rId44"/>
    <p:sldId id="258"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BE48B03-AC00-4B0D-997E-7B753D7D36DB}" v="5037" dt="2026-02-19T18:40:59.87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14" autoAdjust="0"/>
    <p:restoredTop sz="65436" autoAdjust="0"/>
  </p:normalViewPr>
  <p:slideViewPr>
    <p:cSldViewPr snapToGrid="0" showGuides="1">
      <p:cViewPr varScale="1">
        <p:scale>
          <a:sx n="39" d="100"/>
          <a:sy n="39" d="100"/>
        </p:scale>
        <p:origin x="678" y="39"/>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51"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C611C9-66B6-4E4C-8D0F-9C0E403217AE}" type="datetimeFigureOut">
              <a:rPr lang="en-GB" smtClean="0"/>
              <a:t>04/03/2026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3CCFD8-321C-45E9-A1EA-7811B7782FED}" type="slidenum">
              <a:rPr lang="en-GB" smtClean="0"/>
              <a:t>‹#›</a:t>
            </a:fld>
            <a:endParaRPr lang="en-GB"/>
          </a:p>
        </p:txBody>
      </p:sp>
    </p:spTree>
    <p:extLst>
      <p:ext uri="{BB962C8B-B14F-4D97-AF65-F5344CB8AC3E}">
        <p14:creationId xmlns:p14="http://schemas.microsoft.com/office/powerpoint/2010/main" val="13229306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u="sng" dirty="0"/>
              <a:t>About these slides</a:t>
            </a:r>
          </a:p>
          <a:p>
            <a:r>
              <a:rPr lang="en-GB" dirty="0"/>
              <a:t>These materials have been produced by the Salonika Campaign Society.</a:t>
            </a:r>
          </a:p>
          <a:p>
            <a:r>
              <a:rPr lang="en-GB" dirty="0"/>
              <a:t>Teachers and schools are free to use and adapt this resource to meet the needs of their pupils. </a:t>
            </a:r>
          </a:p>
          <a:p>
            <a:endParaRPr lang="en-GB" dirty="0"/>
          </a:p>
          <a:p>
            <a:r>
              <a:rPr lang="en-GB" b="1" u="sng" dirty="0"/>
              <a:t>A Brief Summary of the Salonika Campaign</a:t>
            </a:r>
          </a:p>
          <a:p>
            <a:r>
              <a:rPr lang="en-GB" dirty="0"/>
              <a:t>The Salonika Campaign was part of the First World War and took place in the Balkans between 1915 and 1918. It is also known as the Macedonian Front. The campaign began in October 1915, when Allied forces landed at the port city of Salonika, in northern Greece. These forces were mainly made up of soldiers from Britain and France, with later support from other Allied nations. Their main goal was to help Serbia, which was being attacked by several enemy countries.</a:t>
            </a:r>
          </a:p>
          <a:p>
            <a:endParaRPr lang="en-GB" dirty="0"/>
          </a:p>
          <a:p>
            <a:r>
              <a:rPr lang="en-GB" dirty="0"/>
              <a:t>At the time, Serbia was under severe pressure from the Central Powers, including Germany, Austria-Hungary, and Bulgaria. Serbia had already been fighting since 1914 and was exhausted by the time Bulgaria joined the war against it in 1915. The Allies hoped that by sending troops to Salonika they could support Serbia and stop the enemy advance in the Balkans. However, poor planning, difficult transport, and slow decision-making meant that the Allied forces arrived too late to make a difference.</a:t>
            </a:r>
          </a:p>
          <a:p>
            <a:endParaRPr lang="en-GB" dirty="0"/>
          </a:p>
          <a:p>
            <a:r>
              <a:rPr lang="en-GB" dirty="0"/>
              <a:t>By the time the Allies were ready to move north from Salonika, Serbia had already been defeated and occupied. The Serbian army was forced to retreat through harsh mountain terrain during the winter, suffering heavy losses. This failure raised questions about whether the Allies should withdraw their troops from Greece altogether or remain in the region despite the setback.</a:t>
            </a:r>
          </a:p>
          <a:p>
            <a:endParaRPr lang="en-GB" dirty="0"/>
          </a:p>
          <a:p>
            <a:r>
              <a:rPr lang="en-GB" dirty="0"/>
              <a:t>Instead of leaving, the Allies decided to stay and establish a new front based around Salonika. They built defensive positions and turned the city into a major military base. This decision marked the start of a long and complex campaign in the Balkans, which would continue until the final year of the war and involve fighting across difficult and unfamiliar terrain.</a:t>
            </a:r>
          </a:p>
          <a:p>
            <a:endParaRPr lang="en-GB" dirty="0"/>
          </a:p>
          <a:p>
            <a:r>
              <a:rPr lang="en-GB" dirty="0"/>
              <a:t>For much of the campaign, fighting was limited and progress was slow. Soldiers faced difficult conditions, including harsh weather, mountainous terrain, and serious diseases such as malaria. Because there were few major battles at first, some people in Britain and France dismissed the campaign as unimportant and even called it a “sideshow” to the war on the Western Front.</a:t>
            </a:r>
          </a:p>
          <a:p>
            <a:endParaRPr lang="en-GB" dirty="0"/>
          </a:p>
          <a:p>
            <a:r>
              <a:rPr lang="en-GB" dirty="0"/>
              <a:t>In 1918, the situation changed dramatically. Allied forces launched a major attack that broke through enemy lines, leading to the defeat of Bulgaria and the collapse of the Central Powers in the Balkans. This success helped speed up the end of the war. Although often overlooked, the Salonika Campaign played an important role in weakening Germany and its allies during the final months of the First World War</a:t>
            </a:r>
          </a:p>
        </p:txBody>
      </p:sp>
      <p:sp>
        <p:nvSpPr>
          <p:cNvPr id="4" name="Slide Number Placeholder 3"/>
          <p:cNvSpPr>
            <a:spLocks noGrp="1"/>
          </p:cNvSpPr>
          <p:nvPr>
            <p:ph type="sldNum" sz="quarter" idx="5"/>
          </p:nvPr>
        </p:nvSpPr>
        <p:spPr/>
        <p:txBody>
          <a:bodyPr/>
          <a:lstStyle/>
          <a:p>
            <a:fld id="{A23CCFD8-321C-45E9-A1EA-7811B7782FED}" type="slidenum">
              <a:rPr lang="en-GB" smtClean="0"/>
              <a:t>1</a:t>
            </a:fld>
            <a:endParaRPr lang="en-GB"/>
          </a:p>
        </p:txBody>
      </p:sp>
    </p:spTree>
    <p:extLst>
      <p:ext uri="{BB962C8B-B14F-4D97-AF65-F5344CB8AC3E}">
        <p14:creationId xmlns:p14="http://schemas.microsoft.com/office/powerpoint/2010/main" val="25012154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593DD-FFE1-156C-AC0B-CCAE3D6182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8765FD-AAFE-B7EF-52E3-ABC354C566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DD7D0D-36EC-E8EB-C8DE-206A53DEE58E}"/>
              </a:ext>
            </a:extLst>
          </p:cNvPr>
          <p:cNvSpPr>
            <a:spLocks noGrp="1"/>
          </p:cNvSpPr>
          <p:nvPr>
            <p:ph type="body" idx="1"/>
          </p:nvPr>
        </p:nvSpPr>
        <p:spPr/>
        <p:txBody>
          <a:bodyPr/>
          <a:lstStyle/>
          <a:p>
            <a:r>
              <a:rPr lang="en-GB" b="1" dirty="0"/>
              <a:t>Teacher notes:</a:t>
            </a:r>
            <a:br>
              <a:rPr lang="en-GB" dirty="0"/>
            </a:br>
            <a:r>
              <a:rPr lang="en-GB" b="1" dirty="0"/>
              <a:t>“What is a campaign?” </a:t>
            </a:r>
            <a:r>
              <a:rPr lang="en-GB" dirty="0"/>
              <a:t>A military campaign is (</a:t>
            </a:r>
            <a:r>
              <a:rPr lang="en-GB" dirty="0" err="1"/>
              <a:t>i</a:t>
            </a:r>
            <a:r>
              <a:rPr lang="en-GB" dirty="0"/>
              <a:t>) large-scale (ii) long-duration (iii) significant military plan. It incorporates of interrelated military operations or battles. It is a distinct part of a larger conflict or war. The word campaign comes from the French </a:t>
            </a:r>
            <a:r>
              <a:rPr lang="en-GB" dirty="0" err="1"/>
              <a:t>campagne</a:t>
            </a:r>
            <a:r>
              <a:rPr lang="en-GB" dirty="0"/>
              <a:t> (meaning “open country” or “field”), and the French are supposed to have taken the word from the Italian campagna. The Italian word comes from the Late Latin word for “level country” (</a:t>
            </a:r>
            <a:r>
              <a:rPr lang="en-GB" dirty="0" err="1"/>
              <a:t>campania</a:t>
            </a:r>
            <a:r>
              <a:rPr lang="en-GB" dirty="0"/>
              <a:t>), which descended from the earlier Latin term for the level country in the plain of Campania, a place of annual wartime operations by the armies of the Roman Republic.</a:t>
            </a:r>
          </a:p>
          <a:p>
            <a:endParaRPr lang="en-GB" dirty="0"/>
          </a:p>
          <a:p>
            <a:r>
              <a:rPr lang="en-GB" dirty="0"/>
              <a:t>Emphasise that WWI was global, not just fought in France and Belgium. This campaign is sometimes called a “forgotten front,” which helps explain why pupils may not have heard of it before.</a:t>
            </a:r>
          </a:p>
        </p:txBody>
      </p:sp>
      <p:sp>
        <p:nvSpPr>
          <p:cNvPr id="4" name="Slide Number Placeholder 3">
            <a:extLst>
              <a:ext uri="{FF2B5EF4-FFF2-40B4-BE49-F238E27FC236}">
                <a16:creationId xmlns:a16="http://schemas.microsoft.com/office/drawing/2014/main" id="{D8EE2A0F-B839-F6DA-0428-6E47BFAD382E}"/>
              </a:ext>
            </a:extLst>
          </p:cNvPr>
          <p:cNvSpPr>
            <a:spLocks noGrp="1"/>
          </p:cNvSpPr>
          <p:nvPr>
            <p:ph type="sldNum" sz="quarter" idx="5"/>
          </p:nvPr>
        </p:nvSpPr>
        <p:spPr/>
        <p:txBody>
          <a:bodyPr/>
          <a:lstStyle/>
          <a:p>
            <a:fld id="{A23CCFD8-321C-45E9-A1EA-7811B7782FED}" type="slidenum">
              <a:rPr lang="en-GB" smtClean="0"/>
              <a:t>2</a:t>
            </a:fld>
            <a:endParaRPr lang="en-GB"/>
          </a:p>
        </p:txBody>
      </p:sp>
    </p:spTree>
    <p:extLst>
      <p:ext uri="{BB962C8B-B14F-4D97-AF65-F5344CB8AC3E}">
        <p14:creationId xmlns:p14="http://schemas.microsoft.com/office/powerpoint/2010/main" val="18776259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Teacher notes:</a:t>
            </a:r>
            <a:br>
              <a:rPr lang="en-GB" dirty="0"/>
            </a:br>
            <a:r>
              <a:rPr lang="en-GB" dirty="0"/>
              <a:t>There are three sections to this presentation: </a:t>
            </a:r>
          </a:p>
          <a:p>
            <a:r>
              <a:rPr lang="en-GB" dirty="0"/>
              <a:t>Part 1 – explores where Salonika is and why Britain sent troops there.</a:t>
            </a:r>
          </a:p>
          <a:p>
            <a:r>
              <a:rPr lang="en-GB" dirty="0"/>
              <a:t>Part 2 – explores aspects of British involvement after the defence of Salonika following the defeat at </a:t>
            </a:r>
            <a:r>
              <a:rPr lang="en-GB" dirty="0" err="1"/>
              <a:t>Kosturino</a:t>
            </a:r>
            <a:r>
              <a:rPr lang="en-GB" dirty="0"/>
              <a:t>.</a:t>
            </a:r>
          </a:p>
          <a:p>
            <a:r>
              <a:rPr lang="en-GB" dirty="0"/>
              <a:t>Part 3-  explores the end of the Campaign and its legacy.</a:t>
            </a:r>
          </a:p>
        </p:txBody>
      </p:sp>
      <p:sp>
        <p:nvSpPr>
          <p:cNvPr id="4" name="Slide Number Placeholder 3"/>
          <p:cNvSpPr>
            <a:spLocks noGrp="1"/>
          </p:cNvSpPr>
          <p:nvPr>
            <p:ph type="sldNum" sz="quarter" idx="5"/>
          </p:nvPr>
        </p:nvSpPr>
        <p:spPr/>
        <p:txBody>
          <a:bodyPr/>
          <a:lstStyle/>
          <a:p>
            <a:fld id="{A23CCFD8-321C-45E9-A1EA-7811B7782FED}" type="slidenum">
              <a:rPr lang="en-GB" smtClean="0"/>
              <a:t>3</a:t>
            </a:fld>
            <a:endParaRPr lang="en-GB"/>
          </a:p>
        </p:txBody>
      </p:sp>
    </p:spTree>
    <p:extLst>
      <p:ext uri="{BB962C8B-B14F-4D97-AF65-F5344CB8AC3E}">
        <p14:creationId xmlns:p14="http://schemas.microsoft.com/office/powerpoint/2010/main" val="30618523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93445E-FED8-2AFD-94E0-87A67B2016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E93AA2-7D11-FA5C-2DEC-3BB754FB42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BF3B2E-DAC3-4491-7A04-42DF84122F68}"/>
              </a:ext>
            </a:extLst>
          </p:cNvPr>
          <p:cNvSpPr>
            <a:spLocks noGrp="1"/>
          </p:cNvSpPr>
          <p:nvPr>
            <p:ph type="body" idx="1"/>
          </p:nvPr>
        </p:nvSpPr>
        <p:spPr/>
        <p:txBody>
          <a:bodyPr/>
          <a:lstStyle/>
          <a:p>
            <a:r>
              <a:rPr lang="en-GB" b="1" dirty="0"/>
              <a:t>Teacher notes:</a:t>
            </a:r>
            <a:br>
              <a:rPr lang="en-GB" dirty="0"/>
            </a:br>
            <a:r>
              <a:rPr lang="en-GB" dirty="0"/>
              <a:t>Use the map to show simplified view of modern Europe. </a:t>
            </a:r>
          </a:p>
          <a:p>
            <a:r>
              <a:rPr lang="en-GB" dirty="0"/>
              <a:t>Ask the pupils to ‘pin the tail on the donkey’ – where is Salonika?</a:t>
            </a:r>
          </a:p>
          <a:p>
            <a:r>
              <a:rPr lang="en-GB" dirty="0"/>
              <a:t>- First fly-in marker shows (approximately) the location of Salonika</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 Second fly-in marker shows (approximately) the location of Gallipoli</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Discuss problems of location. Ask pupils to imagine they are planning the campaign: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dirty="0"/>
              <a:t>How will troops get there?</a:t>
            </a:r>
          </a:p>
          <a:p>
            <a:r>
              <a:rPr lang="en-GB" dirty="0"/>
              <a:t>- How will supplies get there?</a:t>
            </a:r>
          </a:p>
          <a:p>
            <a:r>
              <a:rPr lang="en-GB" dirty="0"/>
              <a:t>- What will happen if the enemy has submarines?</a:t>
            </a:r>
          </a:p>
          <a:p>
            <a:pPr marL="171450" indent="-171450">
              <a:buFontTx/>
              <a:buChar char="-"/>
            </a:pPr>
            <a:r>
              <a:rPr lang="en-GB" dirty="0"/>
              <a:t>How can men go home on leave?.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distance by boat from Southampton to modern Thessaloniki is </a:t>
            </a:r>
            <a:r>
              <a:rPr lang="en-GB" dirty="0">
                <a:effectLst/>
              </a:rPr>
              <a:t>(6,300 Kilometres / 3,915 Miles)</a:t>
            </a:r>
            <a:endParaRPr lang="en-GB" dirty="0"/>
          </a:p>
          <a:p>
            <a:endParaRPr lang="en-GB" dirty="0"/>
          </a:p>
        </p:txBody>
      </p:sp>
      <p:sp>
        <p:nvSpPr>
          <p:cNvPr id="4" name="Slide Number Placeholder 3">
            <a:extLst>
              <a:ext uri="{FF2B5EF4-FFF2-40B4-BE49-F238E27FC236}">
                <a16:creationId xmlns:a16="http://schemas.microsoft.com/office/drawing/2014/main" id="{BF05020E-927A-0F57-4A06-FAFFB63B225D}"/>
              </a:ext>
            </a:extLst>
          </p:cNvPr>
          <p:cNvSpPr>
            <a:spLocks noGrp="1"/>
          </p:cNvSpPr>
          <p:nvPr>
            <p:ph type="sldNum" sz="quarter" idx="5"/>
          </p:nvPr>
        </p:nvSpPr>
        <p:spPr/>
        <p:txBody>
          <a:bodyPr/>
          <a:lstStyle/>
          <a:p>
            <a:fld id="{A23CCFD8-321C-45E9-A1EA-7811B7782FED}" type="slidenum">
              <a:rPr lang="en-GB" smtClean="0"/>
              <a:t>4</a:t>
            </a:fld>
            <a:endParaRPr lang="en-GB"/>
          </a:p>
        </p:txBody>
      </p:sp>
    </p:spTree>
    <p:extLst>
      <p:ext uri="{BB962C8B-B14F-4D97-AF65-F5344CB8AC3E}">
        <p14:creationId xmlns:p14="http://schemas.microsoft.com/office/powerpoint/2010/main" val="22440404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BC8FE7-D3D8-ABBF-10EA-6A4C82706B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EFC73D-B8CB-08E7-3A99-DF101E70D0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48F97D-14CC-2C53-CAA4-C42FAEB422B2}"/>
              </a:ext>
            </a:extLst>
          </p:cNvPr>
          <p:cNvSpPr>
            <a:spLocks noGrp="1"/>
          </p:cNvSpPr>
          <p:nvPr>
            <p:ph type="body" idx="1"/>
          </p:nvPr>
        </p:nvSpPr>
        <p:spPr/>
        <p:txBody>
          <a:bodyPr/>
          <a:lstStyle/>
          <a:p>
            <a:r>
              <a:rPr lang="en-GB" b="1" dirty="0"/>
              <a:t>Teacher notes:</a:t>
            </a:r>
            <a:br>
              <a:rPr lang="en-GB" dirty="0"/>
            </a:br>
            <a:r>
              <a:rPr lang="en-GB" dirty="0"/>
              <a:t>Use a map to show Greece, the Balkans, and the Mediterranean. Highlight that ports were crucial in WWI for moving men and materials.</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map in the centre is enlarged in the next slide. </a:t>
            </a:r>
          </a:p>
          <a:p>
            <a:endParaRPr lang="en-GB" dirty="0"/>
          </a:p>
          <a:p>
            <a:r>
              <a:rPr lang="en-GB" dirty="0"/>
              <a:t>The image of the globe links to Google Earth – enabling an animated view of Salonika’s location. </a:t>
            </a:r>
          </a:p>
          <a:p>
            <a:endParaRPr lang="en-GB" dirty="0"/>
          </a:p>
        </p:txBody>
      </p:sp>
      <p:sp>
        <p:nvSpPr>
          <p:cNvPr id="4" name="Slide Number Placeholder 3">
            <a:extLst>
              <a:ext uri="{FF2B5EF4-FFF2-40B4-BE49-F238E27FC236}">
                <a16:creationId xmlns:a16="http://schemas.microsoft.com/office/drawing/2014/main" id="{B787202A-8C44-1D75-53CC-2DA4B60B05BE}"/>
              </a:ext>
            </a:extLst>
          </p:cNvPr>
          <p:cNvSpPr>
            <a:spLocks noGrp="1"/>
          </p:cNvSpPr>
          <p:nvPr>
            <p:ph type="sldNum" sz="quarter" idx="5"/>
          </p:nvPr>
        </p:nvSpPr>
        <p:spPr/>
        <p:txBody>
          <a:bodyPr/>
          <a:lstStyle/>
          <a:p>
            <a:fld id="{A23CCFD8-321C-45E9-A1EA-7811B7782FED}" type="slidenum">
              <a:rPr lang="en-GB" smtClean="0"/>
              <a:t>5</a:t>
            </a:fld>
            <a:endParaRPr lang="en-GB"/>
          </a:p>
        </p:txBody>
      </p:sp>
    </p:spTree>
    <p:extLst>
      <p:ext uri="{BB962C8B-B14F-4D97-AF65-F5344CB8AC3E}">
        <p14:creationId xmlns:p14="http://schemas.microsoft.com/office/powerpoint/2010/main" val="1477572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A60E2E-F6F5-B75C-79DA-12BE680C7E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D926D1-501A-0ABF-9E1A-D8FCB09171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7D71D4-035D-7CAD-41D8-6AC58AD23A20}"/>
              </a:ext>
            </a:extLst>
          </p:cNvPr>
          <p:cNvSpPr>
            <a:spLocks noGrp="1"/>
          </p:cNvSpPr>
          <p:nvPr>
            <p:ph type="body" idx="1"/>
          </p:nvPr>
        </p:nvSpPr>
        <p:spPr/>
        <p:txBody>
          <a:bodyPr/>
          <a:lstStyle/>
          <a:p>
            <a:r>
              <a:rPr lang="en-GB" b="1" dirty="0"/>
              <a:t>Teacher notes:</a:t>
            </a:r>
            <a:br>
              <a:rPr lang="en-GB" dirty="0"/>
            </a:br>
            <a:r>
              <a:rPr lang="en-GB" dirty="0"/>
              <a:t>Use a map to show Greece, the Balkans, and the Mediterranean. Highlight that ports were crucial in WWI for moving men and materials.</a:t>
            </a:r>
          </a:p>
          <a:p>
            <a:endParaRPr lang="en-GB" dirty="0"/>
          </a:p>
          <a:p>
            <a:r>
              <a:rPr lang="en-GB" dirty="0"/>
              <a:t>NB – this area of Greece is known as Macedonian.  It gets its name from the ancient Greek kingdom of Macedon and is the birthplace of Alexander the Great. </a:t>
            </a:r>
          </a:p>
        </p:txBody>
      </p:sp>
      <p:sp>
        <p:nvSpPr>
          <p:cNvPr id="4" name="Slide Number Placeholder 3">
            <a:extLst>
              <a:ext uri="{FF2B5EF4-FFF2-40B4-BE49-F238E27FC236}">
                <a16:creationId xmlns:a16="http://schemas.microsoft.com/office/drawing/2014/main" id="{B7468A32-2003-4362-8DC0-39A3D0BFFE71}"/>
              </a:ext>
            </a:extLst>
          </p:cNvPr>
          <p:cNvSpPr>
            <a:spLocks noGrp="1"/>
          </p:cNvSpPr>
          <p:nvPr>
            <p:ph type="sldNum" sz="quarter" idx="5"/>
          </p:nvPr>
        </p:nvSpPr>
        <p:spPr/>
        <p:txBody>
          <a:bodyPr/>
          <a:lstStyle/>
          <a:p>
            <a:fld id="{A23CCFD8-321C-45E9-A1EA-7811B7782FED}" type="slidenum">
              <a:rPr lang="en-GB" smtClean="0"/>
              <a:t>6</a:t>
            </a:fld>
            <a:endParaRPr lang="en-GB"/>
          </a:p>
        </p:txBody>
      </p:sp>
    </p:spTree>
    <p:extLst>
      <p:ext uri="{BB962C8B-B14F-4D97-AF65-F5344CB8AC3E}">
        <p14:creationId xmlns:p14="http://schemas.microsoft.com/office/powerpoint/2010/main" val="24806220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686D88-9AD2-3979-1B8A-4ECFE6A7A0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B1AA49-36CD-571B-0254-12B3AD94C8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BA057A-C9C1-F5F5-3BDE-8C6321D6F1D8}"/>
              </a:ext>
            </a:extLst>
          </p:cNvPr>
          <p:cNvSpPr>
            <a:spLocks noGrp="1"/>
          </p:cNvSpPr>
          <p:nvPr>
            <p:ph type="body" idx="1"/>
          </p:nvPr>
        </p:nvSpPr>
        <p:spPr/>
        <p:txBody>
          <a:bodyPr/>
          <a:lstStyle/>
          <a:p>
            <a:r>
              <a:rPr lang="en-GB" b="1" dirty="0"/>
              <a:t>Teacher notes:</a:t>
            </a:r>
            <a:br>
              <a:rPr lang="en-GB" dirty="0"/>
            </a:br>
            <a:r>
              <a:rPr lang="en-GB" dirty="0"/>
              <a:t>Setting the context for Allied involvement in Salonika</a:t>
            </a:r>
          </a:p>
          <a:p>
            <a:endParaRPr lang="en-GB" dirty="0"/>
          </a:p>
        </p:txBody>
      </p:sp>
      <p:sp>
        <p:nvSpPr>
          <p:cNvPr id="4" name="Slide Number Placeholder 3">
            <a:extLst>
              <a:ext uri="{FF2B5EF4-FFF2-40B4-BE49-F238E27FC236}">
                <a16:creationId xmlns:a16="http://schemas.microsoft.com/office/drawing/2014/main" id="{DEF36DEE-93C1-13F6-AE45-FB672FB7E072}"/>
              </a:ext>
            </a:extLst>
          </p:cNvPr>
          <p:cNvSpPr>
            <a:spLocks noGrp="1"/>
          </p:cNvSpPr>
          <p:nvPr>
            <p:ph type="sldNum" sz="quarter" idx="5"/>
          </p:nvPr>
        </p:nvSpPr>
        <p:spPr/>
        <p:txBody>
          <a:bodyPr/>
          <a:lstStyle/>
          <a:p>
            <a:fld id="{A23CCFD8-321C-45E9-A1EA-7811B7782FED}" type="slidenum">
              <a:rPr lang="en-GB" smtClean="0"/>
              <a:t>7</a:t>
            </a:fld>
            <a:endParaRPr lang="en-GB"/>
          </a:p>
        </p:txBody>
      </p:sp>
    </p:spTree>
    <p:extLst>
      <p:ext uri="{BB962C8B-B14F-4D97-AF65-F5344CB8AC3E}">
        <p14:creationId xmlns:p14="http://schemas.microsoft.com/office/powerpoint/2010/main" val="541746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Teacher notes:</a:t>
            </a:r>
            <a:br>
              <a:rPr lang="en-GB" dirty="0"/>
            </a:br>
            <a:endParaRPr lang="en-GB" b="0"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b="0" dirty="0"/>
              <a:t>Serbia was an ally of Britain and France</a:t>
            </a:r>
          </a:p>
          <a:p>
            <a:pPr marL="171450" indent="-171450">
              <a:buFontTx/>
              <a:buChar char="-"/>
            </a:pPr>
            <a:r>
              <a:rPr lang="en-GB" b="0" dirty="0"/>
              <a:t>Bulgaria joins the Central Powers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b="0" dirty="0"/>
              <a:t>In October, Bulgaria, Germany and Austria-Hungary attack Serbia.</a:t>
            </a:r>
          </a:p>
          <a:p>
            <a:pPr marL="171450" indent="-171450">
              <a:buFontTx/>
              <a:buChar char="-"/>
            </a:pPr>
            <a:endParaRPr lang="en-GB" b="1" dirty="0"/>
          </a:p>
        </p:txBody>
      </p:sp>
      <p:sp>
        <p:nvSpPr>
          <p:cNvPr id="4" name="Slide Number Placeholder 3"/>
          <p:cNvSpPr>
            <a:spLocks noGrp="1"/>
          </p:cNvSpPr>
          <p:nvPr>
            <p:ph type="sldNum" sz="quarter" idx="5"/>
          </p:nvPr>
        </p:nvSpPr>
        <p:spPr/>
        <p:txBody>
          <a:bodyPr/>
          <a:lstStyle/>
          <a:p>
            <a:fld id="{A23CCFD8-321C-45E9-A1EA-7811B7782FED}" type="slidenum">
              <a:rPr lang="en-GB" smtClean="0"/>
              <a:t>8</a:t>
            </a:fld>
            <a:endParaRPr lang="en-GB"/>
          </a:p>
        </p:txBody>
      </p:sp>
    </p:spTree>
    <p:extLst>
      <p:ext uri="{BB962C8B-B14F-4D97-AF65-F5344CB8AC3E}">
        <p14:creationId xmlns:p14="http://schemas.microsoft.com/office/powerpoint/2010/main" val="26912210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B63DD9-835B-4C2D-C77E-F5147099EC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743882-2BF5-A10B-C277-1650BEC3E6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6E77B8-5B65-CD77-BB20-EDEB8CF1ADAA}"/>
              </a:ext>
            </a:extLst>
          </p:cNvPr>
          <p:cNvSpPr>
            <a:spLocks noGrp="1"/>
          </p:cNvSpPr>
          <p:nvPr>
            <p:ph type="body" idx="1"/>
          </p:nvPr>
        </p:nvSpPr>
        <p:spPr/>
        <p:txBody>
          <a:bodyPr/>
          <a:lstStyle/>
          <a:p>
            <a:r>
              <a:rPr lang="en-GB" b="1" dirty="0"/>
              <a:t>Teacher notes:</a:t>
            </a:r>
            <a:br>
              <a:rPr lang="en-GB" dirty="0"/>
            </a:br>
            <a:r>
              <a:rPr lang="en-GB" b="1" dirty="0"/>
              <a:t>1) To help Serbia against the Central Powers</a:t>
            </a:r>
          </a:p>
          <a:p>
            <a:r>
              <a:rPr lang="en-GB" dirty="0"/>
              <a:t>In 1915, Serbia was attacked by </a:t>
            </a:r>
            <a:r>
              <a:rPr lang="en-GB" b="1" dirty="0"/>
              <a:t>Germany, Austria-Hungary, and Bulgaria</a:t>
            </a:r>
            <a:r>
              <a:rPr lang="en-GB" dirty="0"/>
              <a:t>.</a:t>
            </a:r>
            <a:br>
              <a:rPr lang="en-GB" dirty="0"/>
            </a:br>
            <a:r>
              <a:rPr lang="en-GB" dirty="0"/>
              <a:t>Britain and France wanted to support Serbia, their ally, so they sent troops to the nearby port of Salonika as a base for operations in the Balkans.</a:t>
            </a:r>
          </a:p>
          <a:p>
            <a:endParaRPr lang="en-GB" dirty="0"/>
          </a:p>
          <a:p>
            <a:r>
              <a:rPr lang="en-GB" b="1" dirty="0"/>
              <a:t>2) Because Bulgaria joined the Central Powers</a:t>
            </a:r>
          </a:p>
          <a:p>
            <a:r>
              <a:rPr lang="en-GB" dirty="0"/>
              <a:t>When Bulgaria entered the war on the side of Germany and Austria-Hungary in 1915, Serbia was almost surrounded.</a:t>
            </a:r>
            <a:br>
              <a:rPr lang="en-GB" dirty="0"/>
            </a:br>
            <a:r>
              <a:rPr lang="en-GB" dirty="0"/>
              <a:t>The Allies hoped to:</a:t>
            </a:r>
          </a:p>
          <a:p>
            <a:r>
              <a:rPr lang="en-GB" dirty="0"/>
              <a:t>Reinforce Serbia</a:t>
            </a:r>
          </a:p>
          <a:p>
            <a:r>
              <a:rPr lang="en-GB" dirty="0"/>
              <a:t>Open a new front against Bulgaria and the Central Powers</a:t>
            </a:r>
          </a:p>
          <a:p>
            <a:r>
              <a:rPr lang="en-GB" dirty="0"/>
              <a:t>Prevent the region from falling completely under enemy control</a:t>
            </a:r>
          </a:p>
          <a:p>
            <a:endParaRPr lang="en-GB" dirty="0"/>
          </a:p>
          <a:p>
            <a:r>
              <a:rPr lang="en-GB" b="1" dirty="0"/>
              <a:t>3) Greece’s complicated position</a:t>
            </a:r>
          </a:p>
          <a:p>
            <a:r>
              <a:rPr lang="en-GB" dirty="0"/>
              <a:t>Greece was officially neutral at first, and its king was pro-German, while its prime minister was pro-Allied.</a:t>
            </a:r>
            <a:br>
              <a:rPr lang="en-GB" dirty="0"/>
            </a:br>
            <a:r>
              <a:rPr lang="en-GB" dirty="0"/>
              <a:t>Despite this political tension, the Allies landed troops in Salonika anyway, partly to influence Greece to join them (which it eventually did in 1917).</a:t>
            </a:r>
          </a:p>
          <a:p>
            <a:endParaRPr lang="en-GB" dirty="0"/>
          </a:p>
          <a:p>
            <a:r>
              <a:rPr lang="en-GB" dirty="0"/>
              <a:t>In short, British and French troops were in Salonika to </a:t>
            </a:r>
            <a:r>
              <a:rPr lang="en-GB" b="1" dirty="0"/>
              <a:t>support Serbia, counter Bulgaria, and open a new front</a:t>
            </a:r>
            <a:r>
              <a:rPr lang="en-GB" dirty="0"/>
              <a:t>, which eventually played a key role in ending the war in southeastern Europe.</a:t>
            </a:r>
          </a:p>
        </p:txBody>
      </p:sp>
      <p:sp>
        <p:nvSpPr>
          <p:cNvPr id="4" name="Slide Number Placeholder 3">
            <a:extLst>
              <a:ext uri="{FF2B5EF4-FFF2-40B4-BE49-F238E27FC236}">
                <a16:creationId xmlns:a16="http://schemas.microsoft.com/office/drawing/2014/main" id="{29718CFA-81E0-1427-AA8B-DB7B7D81CF5E}"/>
              </a:ext>
            </a:extLst>
          </p:cNvPr>
          <p:cNvSpPr>
            <a:spLocks noGrp="1"/>
          </p:cNvSpPr>
          <p:nvPr>
            <p:ph type="sldNum" sz="quarter" idx="5"/>
          </p:nvPr>
        </p:nvSpPr>
        <p:spPr/>
        <p:txBody>
          <a:bodyPr/>
          <a:lstStyle/>
          <a:p>
            <a:fld id="{A23CCFD8-321C-45E9-A1EA-7811B7782FED}" type="slidenum">
              <a:rPr lang="en-GB" smtClean="0"/>
              <a:t>9</a:t>
            </a:fld>
            <a:endParaRPr lang="en-GB"/>
          </a:p>
        </p:txBody>
      </p:sp>
    </p:spTree>
    <p:extLst>
      <p:ext uri="{BB962C8B-B14F-4D97-AF65-F5344CB8AC3E}">
        <p14:creationId xmlns:p14="http://schemas.microsoft.com/office/powerpoint/2010/main" val="41975664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Discuss the appearance of the French Soldiers (clean, new winter coats, backpacks, equipment). </a:t>
            </a:r>
          </a:p>
          <a:p>
            <a:r>
              <a:rPr lang="en-GB" dirty="0"/>
              <a:t>A contrast to the British 10</a:t>
            </a:r>
            <a:r>
              <a:rPr lang="en-GB" baseline="30000" dirty="0"/>
              <a:t>th</a:t>
            </a:r>
            <a:r>
              <a:rPr lang="en-GB" dirty="0"/>
              <a:t> Division that arrived exhausted from Gallipoli and without winter clothing and equipment. </a:t>
            </a:r>
          </a:p>
        </p:txBody>
      </p:sp>
      <p:sp>
        <p:nvSpPr>
          <p:cNvPr id="4" name="Slide Number Placeholder 3"/>
          <p:cNvSpPr>
            <a:spLocks noGrp="1"/>
          </p:cNvSpPr>
          <p:nvPr>
            <p:ph type="sldNum" sz="quarter" idx="5"/>
          </p:nvPr>
        </p:nvSpPr>
        <p:spPr/>
        <p:txBody>
          <a:bodyPr/>
          <a:lstStyle/>
          <a:p>
            <a:fld id="{A23CCFD8-321C-45E9-A1EA-7811B7782FED}" type="slidenum">
              <a:rPr lang="en-GB" smtClean="0"/>
              <a:t>10</a:t>
            </a:fld>
            <a:endParaRPr lang="en-GB"/>
          </a:p>
        </p:txBody>
      </p:sp>
    </p:spTree>
    <p:extLst>
      <p:ext uri="{BB962C8B-B14F-4D97-AF65-F5344CB8AC3E}">
        <p14:creationId xmlns:p14="http://schemas.microsoft.com/office/powerpoint/2010/main" val="867426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Teacher notes:</a:t>
            </a:r>
            <a:br>
              <a:rPr lang="en-GB" dirty="0"/>
            </a:br>
            <a:r>
              <a:rPr lang="en-GB" dirty="0"/>
              <a:t>Stress the frustration of arriving too late. This helps pupils understand why some people later criticised the campaign.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Serbian retreat is known as “The Great Retreat” and is an important memory for Serbians to this day.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Image source and stats: https://en.wikipedia.org/wiki/Great_Retreat_(Serbia)</a:t>
            </a:r>
          </a:p>
          <a:p>
            <a:endParaRPr lang="en-GB" dirty="0"/>
          </a:p>
        </p:txBody>
      </p:sp>
      <p:sp>
        <p:nvSpPr>
          <p:cNvPr id="4" name="Slide Number Placeholder 3"/>
          <p:cNvSpPr>
            <a:spLocks noGrp="1"/>
          </p:cNvSpPr>
          <p:nvPr>
            <p:ph type="sldNum" sz="quarter" idx="5"/>
          </p:nvPr>
        </p:nvSpPr>
        <p:spPr/>
        <p:txBody>
          <a:bodyPr/>
          <a:lstStyle/>
          <a:p>
            <a:fld id="{A23CCFD8-321C-45E9-A1EA-7811B7782FED}" type="slidenum">
              <a:rPr lang="en-GB" smtClean="0"/>
              <a:t>11</a:t>
            </a:fld>
            <a:endParaRPr lang="en-GB"/>
          </a:p>
        </p:txBody>
      </p:sp>
    </p:spTree>
    <p:extLst>
      <p:ext uri="{BB962C8B-B14F-4D97-AF65-F5344CB8AC3E}">
        <p14:creationId xmlns:p14="http://schemas.microsoft.com/office/powerpoint/2010/main" val="36092031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927CA0-7C32-CC47-E080-47F2BBFAA5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CAF8C6-1B1F-3D63-5709-4A4A50FEB8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E6D4EC-8362-7382-CD4F-4246385EBF5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Teacher notes:</a:t>
            </a:r>
            <a:br>
              <a:rPr lang="en-GB" dirty="0"/>
            </a:br>
            <a:r>
              <a:rPr lang="en-GB" dirty="0"/>
              <a:t>Stress the frustration of arriving too late. This helps pupils understand why some people later criticised the campaign.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Serbian retreat is known as “The Great Retreat” and is an important memory for Serbians to this day.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Image source and stats: https://en.wikipedia.org/wiki/Great_Retreat_(Serbia)</a:t>
            </a:r>
          </a:p>
          <a:p>
            <a:endParaRPr lang="en-GB" dirty="0"/>
          </a:p>
        </p:txBody>
      </p:sp>
      <p:sp>
        <p:nvSpPr>
          <p:cNvPr id="4" name="Slide Number Placeholder 3">
            <a:extLst>
              <a:ext uri="{FF2B5EF4-FFF2-40B4-BE49-F238E27FC236}">
                <a16:creationId xmlns:a16="http://schemas.microsoft.com/office/drawing/2014/main" id="{EC325DAE-A698-A0B1-4918-51E7BEDCF736}"/>
              </a:ext>
            </a:extLst>
          </p:cNvPr>
          <p:cNvSpPr>
            <a:spLocks noGrp="1"/>
          </p:cNvSpPr>
          <p:nvPr>
            <p:ph type="sldNum" sz="quarter" idx="5"/>
          </p:nvPr>
        </p:nvSpPr>
        <p:spPr/>
        <p:txBody>
          <a:bodyPr/>
          <a:lstStyle/>
          <a:p>
            <a:fld id="{A23CCFD8-321C-45E9-A1EA-7811B7782FED}" type="slidenum">
              <a:rPr lang="en-GB" smtClean="0"/>
              <a:t>12</a:t>
            </a:fld>
            <a:endParaRPr lang="en-GB"/>
          </a:p>
        </p:txBody>
      </p:sp>
    </p:spTree>
    <p:extLst>
      <p:ext uri="{BB962C8B-B14F-4D97-AF65-F5344CB8AC3E}">
        <p14:creationId xmlns:p14="http://schemas.microsoft.com/office/powerpoint/2010/main" val="27238448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92B88D-A371-71C3-A722-77CDF5B128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4A1983-2559-5B6C-D176-782A74BD10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01876B-CFB3-7CE7-1559-F96EEEA3D39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Teacher notes:</a:t>
            </a:r>
            <a:br>
              <a:rPr lang="en-GB" dirty="0"/>
            </a:br>
            <a:r>
              <a:rPr lang="en-GB" dirty="0"/>
              <a:t>- 10th (Irish) Division began leaving Lemnos for Salonika on 5 October 1915 as the Austrians and Germans were about to launch their attack on Serbia.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dirty="0"/>
              <a:t>The Irish assembled at camps north of Salonika from where they advanced piecemeal over the next few weeks towards the </a:t>
            </a:r>
            <a:r>
              <a:rPr lang="en-GB" dirty="0" err="1"/>
              <a:t>Belashitza</a:t>
            </a:r>
            <a:r>
              <a:rPr lang="en-GB" dirty="0"/>
              <a:t> Mountains to assist the French, already deployed there as well as further up the Vardar valley.</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dirty="0"/>
              <a:t>Unfortunately, the troops had not been equipped for a winter campaign in difficult mountain terrain.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dirty="0"/>
              <a:t>By the end of November, more than 1,600 men had been evacuated from the division, many suffering from frostbite.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dirty="0"/>
              <a:t>Compare and contrast the image of these soldiers with that of the French soldiers in the Pathe film.</a:t>
            </a:r>
          </a:p>
        </p:txBody>
      </p:sp>
      <p:sp>
        <p:nvSpPr>
          <p:cNvPr id="4" name="Slide Number Placeholder 3">
            <a:extLst>
              <a:ext uri="{FF2B5EF4-FFF2-40B4-BE49-F238E27FC236}">
                <a16:creationId xmlns:a16="http://schemas.microsoft.com/office/drawing/2014/main" id="{3045C3C1-A157-8880-2006-09ACA5328F6D}"/>
              </a:ext>
            </a:extLst>
          </p:cNvPr>
          <p:cNvSpPr>
            <a:spLocks noGrp="1"/>
          </p:cNvSpPr>
          <p:nvPr>
            <p:ph type="sldNum" sz="quarter" idx="5"/>
          </p:nvPr>
        </p:nvSpPr>
        <p:spPr/>
        <p:txBody>
          <a:bodyPr/>
          <a:lstStyle/>
          <a:p>
            <a:fld id="{A23CCFD8-321C-45E9-A1EA-7811B7782FED}" type="slidenum">
              <a:rPr lang="en-GB" smtClean="0"/>
              <a:t>13</a:t>
            </a:fld>
            <a:endParaRPr lang="en-GB"/>
          </a:p>
        </p:txBody>
      </p:sp>
    </p:spTree>
    <p:extLst>
      <p:ext uri="{BB962C8B-B14F-4D97-AF65-F5344CB8AC3E}">
        <p14:creationId xmlns:p14="http://schemas.microsoft.com/office/powerpoint/2010/main" val="3815514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078A5E-E6CB-CD8E-81BA-9E1A3AE278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F5D0DF-1D0C-6113-897E-774DB3472F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21A949-460B-4BFB-59CC-961EA4A57C0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Teacher notes:</a:t>
            </a:r>
            <a:br>
              <a:rPr lang="en-GB" dirty="0"/>
            </a:br>
            <a:r>
              <a:rPr lang="en-GB" dirty="0"/>
              <a:t>The 10th Division eventually went into the line in the mountains around </a:t>
            </a:r>
            <a:r>
              <a:rPr lang="en-GB" dirty="0" err="1"/>
              <a:t>Kosturino</a:t>
            </a:r>
            <a:r>
              <a:rPr lang="en-GB" dirty="0"/>
              <a:t> in November as the Allies attempted to block the Bulgarian advance. Unfortunately, the troops had not been equipped for a winter campaign in difficult mountain terrain. By the end of November, more than 1,600 men had been evacuated from the division, many suffering from frostbite.</a:t>
            </a:r>
          </a:p>
        </p:txBody>
      </p:sp>
      <p:sp>
        <p:nvSpPr>
          <p:cNvPr id="4" name="Slide Number Placeholder 3">
            <a:extLst>
              <a:ext uri="{FF2B5EF4-FFF2-40B4-BE49-F238E27FC236}">
                <a16:creationId xmlns:a16="http://schemas.microsoft.com/office/drawing/2014/main" id="{C7B09195-7923-45FA-FE1B-D99BBC3F46E6}"/>
              </a:ext>
            </a:extLst>
          </p:cNvPr>
          <p:cNvSpPr>
            <a:spLocks noGrp="1"/>
          </p:cNvSpPr>
          <p:nvPr>
            <p:ph type="sldNum" sz="quarter" idx="5"/>
          </p:nvPr>
        </p:nvSpPr>
        <p:spPr/>
        <p:txBody>
          <a:bodyPr/>
          <a:lstStyle/>
          <a:p>
            <a:fld id="{A23CCFD8-321C-45E9-A1EA-7811B7782FED}" type="slidenum">
              <a:rPr lang="en-GB" smtClean="0"/>
              <a:t>14</a:t>
            </a:fld>
            <a:endParaRPr lang="en-GB"/>
          </a:p>
        </p:txBody>
      </p:sp>
    </p:spTree>
    <p:extLst>
      <p:ext uri="{BB962C8B-B14F-4D97-AF65-F5344CB8AC3E}">
        <p14:creationId xmlns:p14="http://schemas.microsoft.com/office/powerpoint/2010/main" val="34108265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40AC16-6201-2DD8-5147-236B7C65F0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229324-984E-796E-4A82-5632E2528B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5804A7-548B-B9B1-D9B6-FE813271C52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Teacher notes:</a:t>
            </a:r>
            <a:br>
              <a:rPr lang="en-GB" dirty="0"/>
            </a:br>
            <a:r>
              <a:rPr lang="en-GB" dirty="0"/>
              <a:t>- An account of the Battle of </a:t>
            </a:r>
            <a:r>
              <a:rPr lang="en-GB" dirty="0" err="1"/>
              <a:t>Kosturino</a:t>
            </a:r>
            <a:r>
              <a:rPr lang="en-GB" dirty="0"/>
              <a:t> can be found here: https://www.royal-irish.com/events/bulgarians-attack-10th-irish-division-the-Balkans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“Battle of </a:t>
            </a:r>
            <a:r>
              <a:rPr lang="en-GB" dirty="0" err="1"/>
              <a:t>Kosturino</a:t>
            </a:r>
            <a:r>
              <a:rPr lang="en-GB"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left of the Irish line, called </a:t>
            </a:r>
            <a:r>
              <a:rPr lang="en-GB" dirty="0" err="1"/>
              <a:t>Dollymount</a:t>
            </a:r>
            <a:r>
              <a:rPr lang="en-GB" dirty="0"/>
              <a:t>, was held by the 30th Brigade, while the right, called Bray Head, was held by the 31st Brigade. The 29th Brigade was in reserve. However, on 29 November the 5th Connaught Rangers and 10th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Hampshire Regiment of the 29th Brigade were ordered to relieve the 7th Royal Dublin Fusiliers and the 6th Royal Munster Fusiliers of the 30th Brigade to give them a spell of warmth. The relief was meant to be for 48 hours or 72 hours at the most. But then word came that on 11 December the division was to withdraw to Salonika, and the Rangers and Hampshires stayed in the front line. To facilitate the withdrawal non-essential stores were ordered to be sent to the rear. Even though the weather remained bitterly cold the order included the extra blankets and leather jerkins with which the men had been issued because of the conditions. But the planned withdrawal never eventuated.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Early on 7 December the Bulgarians in overwhelming numbers rushed and seized Rocky Peak. Then throughout the morning they poured a withering fire into the Irish trenches before mounting an attack on </a:t>
            </a:r>
            <a:r>
              <a:rPr lang="en-GB" dirty="0" err="1"/>
              <a:t>Dollymount</a:t>
            </a:r>
            <a:r>
              <a:rPr lang="en-GB" dirty="0"/>
              <a:t> pushing the defenders off that section of the ridge. By early afternoon the survivors were forced back to </a:t>
            </a:r>
            <a:r>
              <a:rPr lang="en-GB" dirty="0" err="1"/>
              <a:t>Crête</a:t>
            </a:r>
            <a:r>
              <a:rPr lang="en-GB" dirty="0"/>
              <a:t> Simonet and </a:t>
            </a:r>
            <a:r>
              <a:rPr lang="en-GB" dirty="0" err="1"/>
              <a:t>Crête</a:t>
            </a:r>
            <a:r>
              <a:rPr lang="en-GB" dirty="0"/>
              <a:t> Rivet, names which the French had given the two knolls to the south of the </a:t>
            </a:r>
            <a:r>
              <a:rPr lang="en-GB" dirty="0" err="1"/>
              <a:t>Kosturino</a:t>
            </a:r>
            <a:r>
              <a:rPr lang="en-GB" dirty="0"/>
              <a:t> Ridge. Some retreated further south as far as the reserve area at </a:t>
            </a:r>
            <a:r>
              <a:rPr lang="en-GB" dirty="0" err="1"/>
              <a:t>Tatarli</a:t>
            </a:r>
            <a:r>
              <a:rPr lang="en-GB" dirty="0"/>
              <a:t> and divisional headquarters at </a:t>
            </a:r>
            <a:r>
              <a:rPr lang="en-GB" dirty="0" err="1"/>
              <a:t>Dedeli</a:t>
            </a:r>
            <a:r>
              <a:rPr lang="en-GB" dirty="0"/>
              <a:t>. The forward line having been breached the 31st Brigade also withdrew to the new line. Fortunately, the Bulgarians did not follow up their attack with vigour so that the Irish were able to hold their new position for the next two days, enabling the French to withdraw to the Greek side of the border at Doiran and then the Irish to follow. Under orders from the Germans, who were still hoping that Greece would join their side, the Bulgarians halted at the border. By 20 December the British and French troops had returned to Salonika. Source: https://www.academia.edu/42826167/The_Battle_of_Kosturino_the_Irish_Australian_connection</a:t>
            </a:r>
          </a:p>
        </p:txBody>
      </p:sp>
      <p:sp>
        <p:nvSpPr>
          <p:cNvPr id="4" name="Slide Number Placeholder 3">
            <a:extLst>
              <a:ext uri="{FF2B5EF4-FFF2-40B4-BE49-F238E27FC236}">
                <a16:creationId xmlns:a16="http://schemas.microsoft.com/office/drawing/2014/main" id="{D3B479BD-6445-2FAC-D95D-CC395B2C83E2}"/>
              </a:ext>
            </a:extLst>
          </p:cNvPr>
          <p:cNvSpPr>
            <a:spLocks noGrp="1"/>
          </p:cNvSpPr>
          <p:nvPr>
            <p:ph type="sldNum" sz="quarter" idx="5"/>
          </p:nvPr>
        </p:nvSpPr>
        <p:spPr/>
        <p:txBody>
          <a:bodyPr/>
          <a:lstStyle/>
          <a:p>
            <a:fld id="{A23CCFD8-321C-45E9-A1EA-7811B7782FED}" type="slidenum">
              <a:rPr lang="en-GB" smtClean="0"/>
              <a:t>15</a:t>
            </a:fld>
            <a:endParaRPr lang="en-GB"/>
          </a:p>
        </p:txBody>
      </p:sp>
    </p:spTree>
    <p:extLst>
      <p:ext uri="{BB962C8B-B14F-4D97-AF65-F5344CB8AC3E}">
        <p14:creationId xmlns:p14="http://schemas.microsoft.com/office/powerpoint/2010/main" val="26024684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D8B8D7-DEE1-452C-EEBB-C7419CB9AB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6C1B3B-61C7-2E1C-12CB-A7690942CE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A98415-6D4F-1DE9-05B0-036216E74A4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Teacher notes:</a:t>
            </a:r>
            <a:br>
              <a:rPr lang="en-GB" dirty="0"/>
            </a:br>
            <a:r>
              <a:rPr lang="en-GB" dirty="0"/>
              <a:t>- Ask the pupils to make what is both a political and military decision?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dirty="0"/>
              <a:t>What will you do?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dirty="0"/>
              <a:t>Stay and fight the Bulgarians?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dirty="0"/>
              <a:t>Leave Salonika?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dirty="0"/>
              <a:t>What about the Serbians?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dirty="0"/>
              <a:t>Can they be helped?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dirty="0"/>
              <a:t>Will your forces, supplies and energy be better deployed on the Western Front?</a:t>
            </a:r>
          </a:p>
        </p:txBody>
      </p:sp>
      <p:sp>
        <p:nvSpPr>
          <p:cNvPr id="4" name="Slide Number Placeholder 3">
            <a:extLst>
              <a:ext uri="{FF2B5EF4-FFF2-40B4-BE49-F238E27FC236}">
                <a16:creationId xmlns:a16="http://schemas.microsoft.com/office/drawing/2014/main" id="{599814CA-101E-7A35-F05B-24814A095255}"/>
              </a:ext>
            </a:extLst>
          </p:cNvPr>
          <p:cNvSpPr>
            <a:spLocks noGrp="1"/>
          </p:cNvSpPr>
          <p:nvPr>
            <p:ph type="sldNum" sz="quarter" idx="5"/>
          </p:nvPr>
        </p:nvSpPr>
        <p:spPr/>
        <p:txBody>
          <a:bodyPr/>
          <a:lstStyle/>
          <a:p>
            <a:fld id="{A23CCFD8-321C-45E9-A1EA-7811B7782FED}" type="slidenum">
              <a:rPr lang="en-GB" smtClean="0"/>
              <a:t>16</a:t>
            </a:fld>
            <a:endParaRPr lang="en-GB"/>
          </a:p>
        </p:txBody>
      </p:sp>
    </p:spTree>
    <p:extLst>
      <p:ext uri="{BB962C8B-B14F-4D97-AF65-F5344CB8AC3E}">
        <p14:creationId xmlns:p14="http://schemas.microsoft.com/office/powerpoint/2010/main" val="14304544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Teacher notes:</a:t>
            </a:r>
            <a:br>
              <a:rPr lang="en-GB" dirty="0"/>
            </a:br>
            <a:r>
              <a:rPr lang="en-GB" dirty="0"/>
              <a:t>Image source; https://www.nam.ac.uk/explore/salonika-campaign</a:t>
            </a:r>
          </a:p>
          <a:p>
            <a:endParaRPr lang="en-GB" dirty="0"/>
          </a:p>
          <a:p>
            <a:r>
              <a:rPr lang="en-GB" sz="1200" b="0" i="0" kern="1200" dirty="0">
                <a:solidFill>
                  <a:schemeClr val="tx1"/>
                </a:solidFill>
                <a:effectLst/>
                <a:latin typeface="+mn-lt"/>
                <a:ea typeface="+mn-ea"/>
                <a:cs typeface="+mn-cs"/>
              </a:rPr>
              <a:t> This loss meant they could not keep their positions in the Balkans safely. </a:t>
            </a:r>
          </a:p>
          <a:p>
            <a:r>
              <a:rPr lang="en-GB" sz="1200" b="0" i="0" kern="1200" dirty="0">
                <a:solidFill>
                  <a:schemeClr val="tx1"/>
                </a:solidFill>
                <a:effectLst/>
                <a:latin typeface="+mn-lt"/>
                <a:ea typeface="+mn-ea"/>
                <a:cs typeface="+mn-cs"/>
              </a:rPr>
              <a:t>The British had to decide whether to keep trying to fight there or retreat to save their soldiers. </a:t>
            </a:r>
          </a:p>
          <a:p>
            <a:r>
              <a:rPr lang="en-GB" sz="1200" b="0" i="0" kern="1200" dirty="0">
                <a:solidFill>
                  <a:schemeClr val="tx1"/>
                </a:solidFill>
                <a:effectLst/>
                <a:latin typeface="+mn-lt"/>
                <a:ea typeface="+mn-ea"/>
                <a:cs typeface="+mn-cs"/>
              </a:rPr>
              <a:t>It was a tough choice because staying could mean more losses, but leaving felt like giving up on their allies.</a:t>
            </a:r>
          </a:p>
          <a:p>
            <a:endParaRPr lang="en-GB" dirty="0"/>
          </a:p>
        </p:txBody>
      </p:sp>
      <p:sp>
        <p:nvSpPr>
          <p:cNvPr id="4" name="Slide Number Placeholder 3"/>
          <p:cNvSpPr>
            <a:spLocks noGrp="1"/>
          </p:cNvSpPr>
          <p:nvPr>
            <p:ph type="sldNum" sz="quarter" idx="5"/>
          </p:nvPr>
        </p:nvSpPr>
        <p:spPr/>
        <p:txBody>
          <a:bodyPr/>
          <a:lstStyle/>
          <a:p>
            <a:fld id="{A23CCFD8-321C-45E9-A1EA-7811B7782FED}" type="slidenum">
              <a:rPr lang="en-GB" smtClean="0"/>
              <a:t>17</a:t>
            </a:fld>
            <a:endParaRPr lang="en-GB"/>
          </a:p>
        </p:txBody>
      </p:sp>
    </p:spTree>
    <p:extLst>
      <p:ext uri="{BB962C8B-B14F-4D97-AF65-F5344CB8AC3E}">
        <p14:creationId xmlns:p14="http://schemas.microsoft.com/office/powerpoint/2010/main" val="9216048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01609F-B6E1-90D2-87DE-185F25CB2B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F53A23-0937-E003-F823-67CF664322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DCA604-AFC2-4702-F25B-E480C9B59F8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Teacher notes:</a:t>
            </a:r>
            <a:br>
              <a:rPr lang="en-GB" dirty="0"/>
            </a:br>
            <a:r>
              <a:rPr lang="en-GB" dirty="0"/>
              <a:t>What is a ‘Front’ or ‘Frontline’?</a:t>
            </a:r>
            <a:r>
              <a:rPr lang="en-GB" sz="1200" b="1" kern="1200" dirty="0">
                <a:solidFill>
                  <a:schemeClr val="tx1"/>
                </a:solidFill>
                <a:effectLst/>
                <a:latin typeface="+mn-lt"/>
                <a:ea typeface="+mn-ea"/>
                <a:cs typeface="+mn-cs"/>
              </a:rPr>
              <a:t> “What is a Front?”  - </a:t>
            </a:r>
            <a:r>
              <a:rPr lang="en-GB" sz="1200" kern="1200" dirty="0">
                <a:solidFill>
                  <a:schemeClr val="tx1"/>
                </a:solidFill>
                <a:effectLst/>
                <a:latin typeface="+mn-lt"/>
                <a:ea typeface="+mn-ea"/>
                <a:cs typeface="+mn-cs"/>
              </a:rPr>
              <a:t>In a military context, a "front" refers to the line of contact between two opposing forces or a geographical area where armies are engaged in conflict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 Salonika Front was a long way from the most famous front – the Western Front in France.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endParaRPr lang="en-GB" dirty="0"/>
          </a:p>
          <a:p>
            <a:endParaRPr lang="en-GB" dirty="0"/>
          </a:p>
          <a:p>
            <a:r>
              <a:rPr lang="en-GB" sz="1200" b="0" i="0" kern="1200" dirty="0">
                <a:solidFill>
                  <a:schemeClr val="tx1"/>
                </a:solidFill>
                <a:effectLst/>
                <a:latin typeface="+mn-lt"/>
                <a:ea typeface="+mn-ea"/>
                <a:cs typeface="+mn-cs"/>
              </a:rPr>
              <a:t>A military frontline is the foremost, most advanced tactical combat position where opposing armed forces directly engage in conflict, representing the active boundary between warring sides. It contrasts with the rear, serving as the primary area of battle, troop concentration, and high-risk operations. </a:t>
            </a:r>
          </a:p>
          <a:p>
            <a:r>
              <a:rPr lang="en-GB" sz="1200" b="1" i="0" kern="1200" dirty="0">
                <a:solidFill>
                  <a:schemeClr val="tx1"/>
                </a:solidFill>
                <a:effectLst/>
                <a:latin typeface="+mn-lt"/>
                <a:ea typeface="+mn-ea"/>
                <a:cs typeface="+mn-cs"/>
              </a:rPr>
              <a:t>Key Aspects of Military Frontlines:</a:t>
            </a:r>
            <a:endParaRPr lang="en-GB" sz="1200" b="0"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Definition:</a:t>
            </a:r>
            <a:r>
              <a:rPr lang="en-GB" sz="1200" b="0" i="0" kern="1200" dirty="0">
                <a:solidFill>
                  <a:schemeClr val="tx1"/>
                </a:solidFill>
                <a:effectLst/>
                <a:latin typeface="+mn-lt"/>
                <a:ea typeface="+mn-ea"/>
                <a:cs typeface="+mn-cs"/>
              </a:rPr>
              <a:t> The line of contact, often called the "front," where enemy forces face each other, typically referring to land-based, direct-combat positions.</a:t>
            </a:r>
          </a:p>
          <a:p>
            <a:r>
              <a:rPr lang="en-GB" sz="1200" b="1" i="0" kern="1200" dirty="0">
                <a:solidFill>
                  <a:schemeClr val="tx1"/>
                </a:solidFill>
                <a:effectLst/>
                <a:latin typeface="+mn-lt"/>
                <a:ea typeface="+mn-ea"/>
                <a:cs typeface="+mn-cs"/>
              </a:rPr>
              <a:t>Structure:</a:t>
            </a:r>
            <a:r>
              <a:rPr lang="en-GB" sz="1200" b="0" i="0" kern="1200" dirty="0">
                <a:solidFill>
                  <a:schemeClr val="tx1"/>
                </a:solidFill>
                <a:effectLst/>
                <a:latin typeface="+mn-lt"/>
                <a:ea typeface="+mn-ea"/>
                <a:cs typeface="+mn-cs"/>
              </a:rPr>
              <a:t> It is formed by the most advanced, ready-to-fight units. In contemporary conflict, this often involves complex, 1,200 km+ stretches with fortified positions, trench warfare, drone surveillance, and artillery, as seen in the 2026 Ukrainian defensive operations.</a:t>
            </a:r>
          </a:p>
          <a:p>
            <a:r>
              <a:rPr lang="en-GB" sz="1200" b="1" i="0" kern="1200" dirty="0">
                <a:solidFill>
                  <a:schemeClr val="tx1"/>
                </a:solidFill>
                <a:effectLst/>
                <a:latin typeface="+mn-lt"/>
                <a:ea typeface="+mn-ea"/>
                <a:cs typeface="+mn-cs"/>
              </a:rPr>
              <a:t>Components:</a:t>
            </a:r>
            <a:r>
              <a:rPr lang="en-GB" sz="1200" b="0" i="0" kern="1200" dirty="0">
                <a:solidFill>
                  <a:schemeClr val="tx1"/>
                </a:solidFill>
                <a:effectLst/>
                <a:latin typeface="+mn-lt"/>
                <a:ea typeface="+mn-ea"/>
                <a:cs typeface="+mn-cs"/>
              </a:rPr>
              <a:t> Frontline soldiers, often in roles like infantry, </a:t>
            </a:r>
            <a:r>
              <a:rPr lang="en-GB" sz="1200" b="0" i="0" kern="1200" dirty="0" err="1">
                <a:solidFill>
                  <a:schemeClr val="tx1"/>
                </a:solidFill>
                <a:effectLst/>
                <a:latin typeface="+mn-lt"/>
                <a:ea typeface="+mn-ea"/>
                <a:cs typeface="+mn-cs"/>
              </a:rPr>
              <a:t>armored</a:t>
            </a:r>
            <a:r>
              <a:rPr lang="en-GB" sz="1200" b="0" i="0" kern="1200" dirty="0">
                <a:solidFill>
                  <a:schemeClr val="tx1"/>
                </a:solidFill>
                <a:effectLst/>
                <a:latin typeface="+mn-lt"/>
                <a:ea typeface="+mn-ea"/>
                <a:cs typeface="+mn-cs"/>
              </a:rPr>
              <a:t> cavalry, and artillery, operate in these high-risk areas.</a:t>
            </a:r>
          </a:p>
          <a:p>
            <a:r>
              <a:rPr lang="en-GB" sz="1200" b="1" i="0" kern="1200" dirty="0">
                <a:solidFill>
                  <a:schemeClr val="tx1"/>
                </a:solidFill>
                <a:effectLst/>
                <a:latin typeface="+mn-lt"/>
                <a:ea typeface="+mn-ea"/>
                <a:cs typeface="+mn-cs"/>
              </a:rPr>
              <a:t>Context:</a:t>
            </a:r>
            <a:r>
              <a:rPr lang="en-GB" sz="1200" b="0" i="0" kern="1200" dirty="0">
                <a:solidFill>
                  <a:schemeClr val="tx1"/>
                </a:solidFill>
                <a:effectLst/>
                <a:latin typeface="+mn-lt"/>
                <a:ea typeface="+mn-ea"/>
                <a:cs typeface="+mn-cs"/>
              </a:rPr>
              <a:t> While historically representing a fixed line, modern frontlines can be fluid or, in static conflicts, characterized by entrenched, long-term engagements.</a:t>
            </a:r>
          </a:p>
          <a:p>
            <a:r>
              <a:rPr lang="en-GB" sz="1200" b="1" i="0" kern="1200" dirty="0">
                <a:solidFill>
                  <a:schemeClr val="tx1"/>
                </a:solidFill>
                <a:effectLst/>
                <a:latin typeface="+mn-lt"/>
                <a:ea typeface="+mn-ea"/>
                <a:cs typeface="+mn-cs"/>
              </a:rPr>
              <a:t>Usage Beyond Military:</a:t>
            </a:r>
            <a:r>
              <a:rPr lang="en-GB" sz="1200" b="0" i="0" kern="1200" dirty="0">
                <a:solidFill>
                  <a:schemeClr val="tx1"/>
                </a:solidFill>
                <a:effectLst/>
                <a:latin typeface="+mn-lt"/>
                <a:ea typeface="+mn-ea"/>
                <a:cs typeface="+mn-cs"/>
              </a:rPr>
              <a:t> The term is sometimes used metaphorically for high-stakes, direct-action roles in other fields, such as in healthcare or emergencies. </a:t>
            </a:r>
          </a:p>
          <a:p>
            <a:endParaRPr lang="en-GB" dirty="0"/>
          </a:p>
        </p:txBody>
      </p:sp>
      <p:sp>
        <p:nvSpPr>
          <p:cNvPr id="4" name="Slide Number Placeholder 3">
            <a:extLst>
              <a:ext uri="{FF2B5EF4-FFF2-40B4-BE49-F238E27FC236}">
                <a16:creationId xmlns:a16="http://schemas.microsoft.com/office/drawing/2014/main" id="{FE09E743-021C-1969-3157-A9CFFABA9915}"/>
              </a:ext>
            </a:extLst>
          </p:cNvPr>
          <p:cNvSpPr>
            <a:spLocks noGrp="1"/>
          </p:cNvSpPr>
          <p:nvPr>
            <p:ph type="sldNum" sz="quarter" idx="5"/>
          </p:nvPr>
        </p:nvSpPr>
        <p:spPr/>
        <p:txBody>
          <a:bodyPr/>
          <a:lstStyle/>
          <a:p>
            <a:fld id="{A23CCFD8-321C-45E9-A1EA-7811B7782FED}" type="slidenum">
              <a:rPr lang="en-GB" smtClean="0"/>
              <a:t>18</a:t>
            </a:fld>
            <a:endParaRPr lang="en-GB"/>
          </a:p>
        </p:txBody>
      </p:sp>
    </p:spTree>
    <p:extLst>
      <p:ext uri="{BB962C8B-B14F-4D97-AF65-F5344CB8AC3E}">
        <p14:creationId xmlns:p14="http://schemas.microsoft.com/office/powerpoint/2010/main" val="14250350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F15AB5-C8AA-FCAF-B2E2-10F405130D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2C2497-D731-1506-746D-0B017A2162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1DF904-DF8E-6223-AFF3-8F95C6EC065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Teacher notes:</a:t>
            </a:r>
            <a:br>
              <a:rPr lang="en-GB" dirty="0"/>
            </a:br>
            <a:r>
              <a:rPr lang="en-GB" dirty="0"/>
              <a:t>What is a ‘Front’ or ‘Frontline’?</a:t>
            </a:r>
            <a:r>
              <a:rPr lang="en-GB" sz="1200" b="1" kern="1200" dirty="0">
                <a:solidFill>
                  <a:schemeClr val="tx1"/>
                </a:solidFill>
                <a:effectLst/>
                <a:latin typeface="+mn-lt"/>
                <a:ea typeface="+mn-ea"/>
                <a:cs typeface="+mn-cs"/>
              </a:rPr>
              <a:t> “What is a Front?”  - </a:t>
            </a:r>
            <a:r>
              <a:rPr lang="en-GB" sz="1200" kern="1200" dirty="0">
                <a:solidFill>
                  <a:schemeClr val="tx1"/>
                </a:solidFill>
                <a:effectLst/>
                <a:latin typeface="+mn-lt"/>
                <a:ea typeface="+mn-ea"/>
                <a:cs typeface="+mn-cs"/>
              </a:rPr>
              <a:t>In a military context, a "front" refers to the line of contact between two opposing forces or a geographical area where armies are engaged in conflict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 Salonika Front was a long way from the most famous front – the Western Front in France. </a:t>
            </a:r>
            <a:endParaRPr lang="en-GB" dirty="0"/>
          </a:p>
        </p:txBody>
      </p:sp>
      <p:sp>
        <p:nvSpPr>
          <p:cNvPr id="4" name="Slide Number Placeholder 3">
            <a:extLst>
              <a:ext uri="{FF2B5EF4-FFF2-40B4-BE49-F238E27FC236}">
                <a16:creationId xmlns:a16="http://schemas.microsoft.com/office/drawing/2014/main" id="{86E5E5E7-13D2-2859-1D9B-B8B15DFFBC37}"/>
              </a:ext>
            </a:extLst>
          </p:cNvPr>
          <p:cNvSpPr>
            <a:spLocks noGrp="1"/>
          </p:cNvSpPr>
          <p:nvPr>
            <p:ph type="sldNum" sz="quarter" idx="5"/>
          </p:nvPr>
        </p:nvSpPr>
        <p:spPr/>
        <p:txBody>
          <a:bodyPr/>
          <a:lstStyle/>
          <a:p>
            <a:fld id="{A23CCFD8-321C-45E9-A1EA-7811B7782FED}" type="slidenum">
              <a:rPr lang="en-GB" smtClean="0"/>
              <a:t>19</a:t>
            </a:fld>
            <a:endParaRPr lang="en-GB"/>
          </a:p>
        </p:txBody>
      </p:sp>
    </p:spTree>
    <p:extLst>
      <p:ext uri="{BB962C8B-B14F-4D97-AF65-F5344CB8AC3E}">
        <p14:creationId xmlns:p14="http://schemas.microsoft.com/office/powerpoint/2010/main" val="1299368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860FF5-F579-F7C2-DC39-6C02BCA1B2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6A163C-D8CD-773B-A75D-F9B1392355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7854B3-C50B-2BFF-7A7B-46AFF122AA8B}"/>
              </a:ext>
            </a:extLst>
          </p:cNvPr>
          <p:cNvSpPr>
            <a:spLocks noGrp="1"/>
          </p:cNvSpPr>
          <p:nvPr>
            <p:ph type="body" idx="1"/>
          </p:nvPr>
        </p:nvSpPr>
        <p:spPr/>
        <p:txBody>
          <a:bodyPr/>
          <a:lstStyle/>
          <a:p>
            <a:r>
              <a:rPr lang="en-GB" b="1" dirty="0"/>
              <a:t>Teacher notes:</a:t>
            </a:r>
            <a:br>
              <a:rPr lang="en-GB" dirty="0"/>
            </a:br>
            <a:endParaRPr lang="en-GB" dirty="0"/>
          </a:p>
        </p:txBody>
      </p:sp>
      <p:sp>
        <p:nvSpPr>
          <p:cNvPr id="4" name="Slide Number Placeholder 3">
            <a:extLst>
              <a:ext uri="{FF2B5EF4-FFF2-40B4-BE49-F238E27FC236}">
                <a16:creationId xmlns:a16="http://schemas.microsoft.com/office/drawing/2014/main" id="{F4BF0904-E175-A523-B81A-8902E218A410}"/>
              </a:ext>
            </a:extLst>
          </p:cNvPr>
          <p:cNvSpPr>
            <a:spLocks noGrp="1"/>
          </p:cNvSpPr>
          <p:nvPr>
            <p:ph type="sldNum" sz="quarter" idx="5"/>
          </p:nvPr>
        </p:nvSpPr>
        <p:spPr/>
        <p:txBody>
          <a:bodyPr/>
          <a:lstStyle/>
          <a:p>
            <a:fld id="{A23CCFD8-321C-45E9-A1EA-7811B7782FED}" type="slidenum">
              <a:rPr lang="en-GB" smtClean="0"/>
              <a:t>20</a:t>
            </a:fld>
            <a:endParaRPr lang="en-GB"/>
          </a:p>
        </p:txBody>
      </p:sp>
    </p:spTree>
    <p:extLst>
      <p:ext uri="{BB962C8B-B14F-4D97-AF65-F5344CB8AC3E}">
        <p14:creationId xmlns:p14="http://schemas.microsoft.com/office/powerpoint/2010/main" val="13407347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4C5A5A-74F0-A560-D70C-630C64053D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815854-D103-3838-FB8B-B457557C60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44E49F-FE01-45AB-2BE1-6CEF1EA52B84}"/>
              </a:ext>
            </a:extLst>
          </p:cNvPr>
          <p:cNvSpPr>
            <a:spLocks noGrp="1"/>
          </p:cNvSpPr>
          <p:nvPr>
            <p:ph type="body" idx="1"/>
          </p:nvPr>
        </p:nvSpPr>
        <p:spPr/>
        <p:txBody>
          <a:bodyPr/>
          <a:lstStyle/>
          <a:p>
            <a:r>
              <a:rPr lang="en-GB" b="1" dirty="0"/>
              <a:t>Teacher notes:</a:t>
            </a:r>
            <a:br>
              <a:rPr lang="en-GB" dirty="0"/>
            </a:br>
            <a:r>
              <a:rPr lang="en-GB" dirty="0"/>
              <a:t>Link this to earlier slides on terrain. Ask pupils to imagine daily life without proper shelter or supplies.</a:t>
            </a:r>
          </a:p>
        </p:txBody>
      </p:sp>
      <p:sp>
        <p:nvSpPr>
          <p:cNvPr id="4" name="Slide Number Placeholder 3">
            <a:extLst>
              <a:ext uri="{FF2B5EF4-FFF2-40B4-BE49-F238E27FC236}">
                <a16:creationId xmlns:a16="http://schemas.microsoft.com/office/drawing/2014/main" id="{2A62DF93-8BB3-6551-5485-7AE0858FE7A3}"/>
              </a:ext>
            </a:extLst>
          </p:cNvPr>
          <p:cNvSpPr>
            <a:spLocks noGrp="1"/>
          </p:cNvSpPr>
          <p:nvPr>
            <p:ph type="sldNum" sz="quarter" idx="5"/>
          </p:nvPr>
        </p:nvSpPr>
        <p:spPr/>
        <p:txBody>
          <a:bodyPr/>
          <a:lstStyle/>
          <a:p>
            <a:fld id="{A23CCFD8-321C-45E9-A1EA-7811B7782FED}" type="slidenum">
              <a:rPr lang="en-GB" smtClean="0"/>
              <a:t>21</a:t>
            </a:fld>
            <a:endParaRPr lang="en-GB"/>
          </a:p>
        </p:txBody>
      </p:sp>
    </p:spTree>
    <p:extLst>
      <p:ext uri="{BB962C8B-B14F-4D97-AF65-F5344CB8AC3E}">
        <p14:creationId xmlns:p14="http://schemas.microsoft.com/office/powerpoint/2010/main" val="26657969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0BFF59-D6C6-64ED-AC34-16ED294CF6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D854AD-48C6-6F93-8B43-9C25B45063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EED207-552E-BA4F-DCE3-ABEDAF695C0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Teacher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Marching during the day was often not possible due to the extreme heat. Night marches were an alternative but still not easy as this testimony shows. </a:t>
            </a:r>
            <a:br>
              <a:rPr lang="en-GB" dirty="0"/>
            </a:br>
            <a:r>
              <a:rPr lang="en-GB" dirty="0"/>
              <a:t>Source: National Army Museum</a:t>
            </a:r>
          </a:p>
        </p:txBody>
      </p:sp>
      <p:sp>
        <p:nvSpPr>
          <p:cNvPr id="4" name="Slide Number Placeholder 3">
            <a:extLst>
              <a:ext uri="{FF2B5EF4-FFF2-40B4-BE49-F238E27FC236}">
                <a16:creationId xmlns:a16="http://schemas.microsoft.com/office/drawing/2014/main" id="{9C3FAA61-1B77-CACC-8171-A3592B1DEBAD}"/>
              </a:ext>
            </a:extLst>
          </p:cNvPr>
          <p:cNvSpPr>
            <a:spLocks noGrp="1"/>
          </p:cNvSpPr>
          <p:nvPr>
            <p:ph type="sldNum" sz="quarter" idx="5"/>
          </p:nvPr>
        </p:nvSpPr>
        <p:spPr/>
        <p:txBody>
          <a:bodyPr/>
          <a:lstStyle/>
          <a:p>
            <a:fld id="{A23CCFD8-321C-45E9-A1EA-7811B7782FED}" type="slidenum">
              <a:rPr lang="en-GB" smtClean="0"/>
              <a:t>22</a:t>
            </a:fld>
            <a:endParaRPr lang="en-GB"/>
          </a:p>
        </p:txBody>
      </p:sp>
    </p:spTree>
    <p:extLst>
      <p:ext uri="{BB962C8B-B14F-4D97-AF65-F5344CB8AC3E}">
        <p14:creationId xmlns:p14="http://schemas.microsoft.com/office/powerpoint/2010/main" val="14023491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Teacher notes:</a:t>
            </a:r>
            <a:br>
              <a:rPr lang="en-GB" dirty="0"/>
            </a:br>
            <a:r>
              <a:rPr lang="en-GB" dirty="0"/>
              <a:t>Explain that malaria is spread by mosquitoes, not person to person. Emphasise that disease caused more casualties than enemy bullets on this front. Throughput the campaign the British Salonika force suffered 481,000 non-battle causalities, 162,000 of these were victims of malaria. This total is 20 times more than the number of battle casualties.</a:t>
            </a:r>
          </a:p>
          <a:p>
            <a:endParaRPr lang="en-GB" dirty="0"/>
          </a:p>
        </p:txBody>
      </p:sp>
      <p:sp>
        <p:nvSpPr>
          <p:cNvPr id="4" name="Slide Number Placeholder 3"/>
          <p:cNvSpPr>
            <a:spLocks noGrp="1"/>
          </p:cNvSpPr>
          <p:nvPr>
            <p:ph type="sldNum" sz="quarter" idx="5"/>
          </p:nvPr>
        </p:nvSpPr>
        <p:spPr/>
        <p:txBody>
          <a:bodyPr/>
          <a:lstStyle/>
          <a:p>
            <a:fld id="{A23CCFD8-321C-45E9-A1EA-7811B7782FED}" type="slidenum">
              <a:rPr lang="en-GB" smtClean="0"/>
              <a:t>23</a:t>
            </a:fld>
            <a:endParaRPr lang="en-GB"/>
          </a:p>
        </p:txBody>
      </p:sp>
    </p:spTree>
    <p:extLst>
      <p:ext uri="{BB962C8B-B14F-4D97-AF65-F5344CB8AC3E}">
        <p14:creationId xmlns:p14="http://schemas.microsoft.com/office/powerpoint/2010/main" val="34808143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Teacher notes:</a:t>
            </a:r>
            <a:br>
              <a:rPr lang="en-GB" dirty="0"/>
            </a:br>
            <a:r>
              <a:rPr lang="en-GB" dirty="0"/>
              <a:t>Old saying: “War is 90% boredom and 10 % terror ”</a:t>
            </a:r>
          </a:p>
          <a:p>
            <a:r>
              <a:rPr lang="en-GB" dirty="0"/>
              <a:t>Image source IWM</a:t>
            </a:r>
          </a:p>
        </p:txBody>
      </p:sp>
      <p:sp>
        <p:nvSpPr>
          <p:cNvPr id="4" name="Slide Number Placeholder 3"/>
          <p:cNvSpPr>
            <a:spLocks noGrp="1"/>
          </p:cNvSpPr>
          <p:nvPr>
            <p:ph type="sldNum" sz="quarter" idx="5"/>
          </p:nvPr>
        </p:nvSpPr>
        <p:spPr/>
        <p:txBody>
          <a:bodyPr/>
          <a:lstStyle/>
          <a:p>
            <a:fld id="{A23CCFD8-321C-45E9-A1EA-7811B7782FED}" type="slidenum">
              <a:rPr lang="en-GB" smtClean="0"/>
              <a:t>24</a:t>
            </a:fld>
            <a:endParaRPr lang="en-GB"/>
          </a:p>
        </p:txBody>
      </p:sp>
    </p:spTree>
    <p:extLst>
      <p:ext uri="{BB962C8B-B14F-4D97-AF65-F5344CB8AC3E}">
        <p14:creationId xmlns:p14="http://schemas.microsoft.com/office/powerpoint/2010/main" val="24108529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C5CB9D-E713-401C-CE3D-0A6B1F5F0F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56A95B-036C-48B8-F73B-5AE53DD842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EF1AB7-1324-09DF-694C-CA261BD14F48}"/>
              </a:ext>
            </a:extLst>
          </p:cNvPr>
          <p:cNvSpPr>
            <a:spLocks noGrp="1"/>
          </p:cNvSpPr>
          <p:nvPr>
            <p:ph type="body" idx="1"/>
          </p:nvPr>
        </p:nvSpPr>
        <p:spPr/>
        <p:txBody>
          <a:bodyPr/>
          <a:lstStyle/>
          <a:p>
            <a:r>
              <a:rPr lang="en-GB" b="1" dirty="0"/>
              <a:t>Teacher notes:</a:t>
            </a:r>
            <a:br>
              <a:rPr lang="en-GB" dirty="0"/>
            </a:br>
            <a:r>
              <a:rPr lang="en-GB" dirty="0"/>
              <a:t>Old saying: “War is 90% boredom and 10 % terror ”</a:t>
            </a:r>
          </a:p>
          <a:p>
            <a:r>
              <a:rPr lang="en-GB" dirty="0"/>
              <a:t>Images source IWM</a:t>
            </a:r>
          </a:p>
          <a:p>
            <a:r>
              <a:rPr lang="en-GB" dirty="0"/>
              <a:t>The main image links to a film at the IWM: https://www.iwm.org.uk/collections/item/object/1060000196 </a:t>
            </a:r>
          </a:p>
        </p:txBody>
      </p:sp>
      <p:sp>
        <p:nvSpPr>
          <p:cNvPr id="4" name="Slide Number Placeholder 3">
            <a:extLst>
              <a:ext uri="{FF2B5EF4-FFF2-40B4-BE49-F238E27FC236}">
                <a16:creationId xmlns:a16="http://schemas.microsoft.com/office/drawing/2014/main" id="{4AF8D64E-9320-2019-59DA-847DD9403EF3}"/>
              </a:ext>
            </a:extLst>
          </p:cNvPr>
          <p:cNvSpPr>
            <a:spLocks noGrp="1"/>
          </p:cNvSpPr>
          <p:nvPr>
            <p:ph type="sldNum" sz="quarter" idx="5"/>
          </p:nvPr>
        </p:nvSpPr>
        <p:spPr/>
        <p:txBody>
          <a:bodyPr/>
          <a:lstStyle/>
          <a:p>
            <a:fld id="{A23CCFD8-321C-45E9-A1EA-7811B7782FED}" type="slidenum">
              <a:rPr lang="en-GB" smtClean="0"/>
              <a:t>25</a:t>
            </a:fld>
            <a:endParaRPr lang="en-GB"/>
          </a:p>
        </p:txBody>
      </p:sp>
    </p:spTree>
    <p:extLst>
      <p:ext uri="{BB962C8B-B14F-4D97-AF65-F5344CB8AC3E}">
        <p14:creationId xmlns:p14="http://schemas.microsoft.com/office/powerpoint/2010/main" val="15359061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Teacher notes:</a:t>
            </a:r>
            <a:br>
              <a:rPr lang="en-GB" dirty="0"/>
            </a:br>
            <a:r>
              <a:rPr lang="en-GB" dirty="0"/>
              <a:t>Highlight how technology had limits in WWI. Mules were reliable and could cope with conditions that machines could not.</a:t>
            </a:r>
          </a:p>
          <a:p>
            <a:r>
              <a:rPr lang="en-GB" dirty="0"/>
              <a:t>Pupils might be interested in the national memorial to animals in war: https://animalsinwar.org.uk/ </a:t>
            </a:r>
          </a:p>
        </p:txBody>
      </p:sp>
      <p:sp>
        <p:nvSpPr>
          <p:cNvPr id="4" name="Slide Number Placeholder 3"/>
          <p:cNvSpPr>
            <a:spLocks noGrp="1"/>
          </p:cNvSpPr>
          <p:nvPr>
            <p:ph type="sldNum" sz="quarter" idx="5"/>
          </p:nvPr>
        </p:nvSpPr>
        <p:spPr/>
        <p:txBody>
          <a:bodyPr/>
          <a:lstStyle/>
          <a:p>
            <a:fld id="{A23CCFD8-321C-45E9-A1EA-7811B7782FED}" type="slidenum">
              <a:rPr lang="en-GB" smtClean="0"/>
              <a:t>26</a:t>
            </a:fld>
            <a:endParaRPr lang="en-GB"/>
          </a:p>
        </p:txBody>
      </p:sp>
    </p:spTree>
    <p:extLst>
      <p:ext uri="{BB962C8B-B14F-4D97-AF65-F5344CB8AC3E}">
        <p14:creationId xmlns:p14="http://schemas.microsoft.com/office/powerpoint/2010/main" val="9366558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Teacher notes:</a:t>
            </a:r>
            <a:br>
              <a:rPr lang="en-GB" dirty="0"/>
            </a:br>
            <a:r>
              <a:rPr lang="en-GB" dirty="0"/>
              <a:t>Mention organisations such as the Queen Alexandra’s Imperial Military Nursing Service. This may be a good point to discuss women’s changing roles during the war.</a:t>
            </a:r>
          </a:p>
        </p:txBody>
      </p:sp>
      <p:sp>
        <p:nvSpPr>
          <p:cNvPr id="4" name="Slide Number Placeholder 3"/>
          <p:cNvSpPr>
            <a:spLocks noGrp="1"/>
          </p:cNvSpPr>
          <p:nvPr>
            <p:ph type="sldNum" sz="quarter" idx="5"/>
          </p:nvPr>
        </p:nvSpPr>
        <p:spPr/>
        <p:txBody>
          <a:bodyPr/>
          <a:lstStyle/>
          <a:p>
            <a:fld id="{A23CCFD8-321C-45E9-A1EA-7811B7782FED}" type="slidenum">
              <a:rPr lang="en-GB" smtClean="0"/>
              <a:t>27</a:t>
            </a:fld>
            <a:endParaRPr lang="en-GB"/>
          </a:p>
        </p:txBody>
      </p:sp>
    </p:spTree>
    <p:extLst>
      <p:ext uri="{BB962C8B-B14F-4D97-AF65-F5344CB8AC3E}">
        <p14:creationId xmlns:p14="http://schemas.microsoft.com/office/powerpoint/2010/main" val="28449529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Teacher notes:</a:t>
            </a:r>
            <a:br>
              <a:rPr lang="en-GB" dirty="0"/>
            </a:br>
            <a:r>
              <a:rPr lang="en-GB" dirty="0"/>
              <a:t>Point out how international this front was. Pupils may assume armies fought alone; this shows cooperation between nations. It was known as “The Army of the Orient”</a:t>
            </a:r>
          </a:p>
          <a:p>
            <a:endParaRPr lang="en-GB" dirty="0"/>
          </a:p>
          <a:p>
            <a:r>
              <a:rPr lang="en-GB" sz="1200" b="0" i="0" kern="1200" dirty="0">
                <a:solidFill>
                  <a:schemeClr val="tx1"/>
                </a:solidFill>
                <a:effectLst/>
                <a:latin typeface="+mn-lt"/>
                <a:ea typeface="+mn-ea"/>
                <a:cs typeface="+mn-cs"/>
              </a:rPr>
              <a:t>Soldiers of the Allies at Salonika in 1916: </a:t>
            </a:r>
          </a:p>
          <a:p>
            <a:r>
              <a:rPr lang="en-GB" sz="1200" b="1" i="0" kern="1200" dirty="0">
                <a:solidFill>
                  <a:schemeClr val="tx1"/>
                </a:solidFill>
                <a:effectLst/>
                <a:latin typeface="+mn-lt"/>
                <a:ea typeface="+mn-ea"/>
                <a:cs typeface="+mn-cs"/>
              </a:rPr>
              <a:t>Back row:</a:t>
            </a:r>
            <a:r>
              <a:rPr lang="en-GB" sz="1200" b="0" i="0" kern="1200" dirty="0">
                <a:solidFill>
                  <a:schemeClr val="tx1"/>
                </a:solidFill>
                <a:effectLst/>
                <a:latin typeface="+mn-lt"/>
                <a:ea typeface="+mn-ea"/>
                <a:cs typeface="+mn-cs"/>
              </a:rPr>
              <a:t> British (who else in those shorts!); French North African (</a:t>
            </a:r>
            <a:r>
              <a:rPr lang="en-GB" sz="1200" b="0" i="1" kern="1200" dirty="0">
                <a:solidFill>
                  <a:schemeClr val="tx1"/>
                </a:solidFill>
                <a:effectLst/>
                <a:latin typeface="+mn-lt"/>
                <a:ea typeface="+mn-ea"/>
                <a:cs typeface="+mn-cs"/>
              </a:rPr>
              <a:t>Tirailleurs </a:t>
            </a:r>
            <a:r>
              <a:rPr lang="en-GB" sz="1200" b="0" i="1" kern="1200" dirty="0" err="1">
                <a:solidFill>
                  <a:schemeClr val="tx1"/>
                </a:solidFill>
                <a:effectLst/>
                <a:latin typeface="+mn-lt"/>
                <a:ea typeface="+mn-ea"/>
                <a:cs typeface="+mn-cs"/>
              </a:rPr>
              <a:t>Algériens</a:t>
            </a:r>
            <a:r>
              <a:rPr lang="en-GB" sz="1200" b="0" i="0" kern="1200" dirty="0">
                <a:solidFill>
                  <a:schemeClr val="tx1"/>
                </a:solidFill>
                <a:effectLst/>
                <a:latin typeface="+mn-lt"/>
                <a:ea typeface="+mn-ea"/>
                <a:cs typeface="+mn-cs"/>
              </a:rPr>
              <a:t>); Russian infantry; Indian Army (possibly from a mountain battery); Italian </a:t>
            </a:r>
            <a:r>
              <a:rPr lang="en-GB" sz="1200" b="0" i="1" kern="1200" dirty="0" err="1">
                <a:solidFill>
                  <a:schemeClr val="tx1"/>
                </a:solidFill>
                <a:effectLst/>
                <a:latin typeface="+mn-lt"/>
                <a:ea typeface="+mn-ea"/>
                <a:cs typeface="+mn-cs"/>
              </a:rPr>
              <a:t>Alpini</a:t>
            </a:r>
            <a:r>
              <a:rPr lang="en-GB" sz="1200" b="0" i="0" kern="1200" dirty="0">
                <a:solidFill>
                  <a:schemeClr val="tx1"/>
                </a:solidFill>
                <a:effectLst/>
                <a:latin typeface="+mn-lt"/>
                <a:ea typeface="+mn-ea"/>
                <a:cs typeface="+mn-cs"/>
              </a:rPr>
              <a:t>; Serbian infantry.</a:t>
            </a:r>
          </a:p>
          <a:p>
            <a:r>
              <a:rPr lang="en-GB" sz="1200" b="1" i="0" kern="1200" dirty="0">
                <a:solidFill>
                  <a:schemeClr val="tx1"/>
                </a:solidFill>
                <a:effectLst/>
                <a:latin typeface="+mn-lt"/>
                <a:ea typeface="+mn-ea"/>
                <a:cs typeface="+mn-cs"/>
              </a:rPr>
              <a:t>Front row:</a:t>
            </a:r>
            <a:r>
              <a:rPr lang="en-GB" sz="1200" b="0" i="0" kern="1200" dirty="0">
                <a:solidFill>
                  <a:schemeClr val="tx1"/>
                </a:solidFill>
                <a:effectLst/>
                <a:latin typeface="+mn-lt"/>
                <a:ea typeface="+mn-ea"/>
                <a:cs typeface="+mn-cs"/>
              </a:rPr>
              <a:t> Cretan Gendarme; French West African (</a:t>
            </a:r>
            <a:r>
              <a:rPr lang="en-GB" sz="1200" b="0" i="1" kern="1200" dirty="0">
                <a:solidFill>
                  <a:schemeClr val="tx1"/>
                </a:solidFill>
                <a:effectLst/>
                <a:latin typeface="+mn-lt"/>
                <a:ea typeface="+mn-ea"/>
                <a:cs typeface="+mn-cs"/>
              </a:rPr>
              <a:t>Tirailleurs </a:t>
            </a:r>
            <a:r>
              <a:rPr lang="en-GB" sz="1200" b="0" i="1" kern="1200" dirty="0" err="1">
                <a:solidFill>
                  <a:schemeClr val="tx1"/>
                </a:solidFill>
                <a:effectLst/>
                <a:latin typeface="+mn-lt"/>
                <a:ea typeface="+mn-ea"/>
                <a:cs typeface="+mn-cs"/>
              </a:rPr>
              <a:t>Sénégalais</a:t>
            </a:r>
            <a:r>
              <a:rPr lang="en-GB" sz="1200" b="0" i="0" kern="1200" dirty="0">
                <a:solidFill>
                  <a:schemeClr val="tx1"/>
                </a:solidFill>
                <a:effectLst/>
                <a:latin typeface="+mn-lt"/>
                <a:ea typeface="+mn-ea"/>
                <a:cs typeface="+mn-cs"/>
              </a:rPr>
              <a:t>); French (from a mounted branch); French Annamite (Indochina); Cretan Gendarme.</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Source: https://salonikacampaignsociety.org.uk/2016/12/23/christmas-2016/</a:t>
            </a:r>
          </a:p>
          <a:p>
            <a:endParaRPr lang="en-GB" dirty="0"/>
          </a:p>
          <a:p>
            <a:endParaRPr lang="en-GB" dirty="0"/>
          </a:p>
        </p:txBody>
      </p:sp>
      <p:sp>
        <p:nvSpPr>
          <p:cNvPr id="4" name="Slide Number Placeholder 3"/>
          <p:cNvSpPr>
            <a:spLocks noGrp="1"/>
          </p:cNvSpPr>
          <p:nvPr>
            <p:ph type="sldNum" sz="quarter" idx="5"/>
          </p:nvPr>
        </p:nvSpPr>
        <p:spPr/>
        <p:txBody>
          <a:bodyPr/>
          <a:lstStyle/>
          <a:p>
            <a:fld id="{A23CCFD8-321C-45E9-A1EA-7811B7782FED}" type="slidenum">
              <a:rPr lang="en-GB" smtClean="0"/>
              <a:t>28</a:t>
            </a:fld>
            <a:endParaRPr lang="en-GB"/>
          </a:p>
        </p:txBody>
      </p:sp>
    </p:spTree>
    <p:extLst>
      <p:ext uri="{BB962C8B-B14F-4D97-AF65-F5344CB8AC3E}">
        <p14:creationId xmlns:p14="http://schemas.microsoft.com/office/powerpoint/2010/main" val="33450674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868805-7F1F-C386-35C0-CE4FD2649C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418AC7-D584-97C9-56E7-6ECA8C423C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5E7E1E-1BE7-B5E5-41CD-CF6A634546D3}"/>
              </a:ext>
            </a:extLst>
          </p:cNvPr>
          <p:cNvSpPr>
            <a:spLocks noGrp="1"/>
          </p:cNvSpPr>
          <p:nvPr>
            <p:ph type="body" idx="1"/>
          </p:nvPr>
        </p:nvSpPr>
        <p:spPr/>
        <p:txBody>
          <a:bodyPr/>
          <a:lstStyle/>
          <a:p>
            <a:r>
              <a:rPr lang="en-GB" b="1" dirty="0"/>
              <a:t>Teacher notes:</a:t>
            </a:r>
            <a:br>
              <a:rPr lang="en-GB" dirty="0"/>
            </a:br>
            <a:r>
              <a:rPr lang="en-GB" dirty="0"/>
              <a:t>Avoid focusing only on famous individuals. Emphasise collective effort and leadership responsibility. Reminder of the international nature of the campaign. </a:t>
            </a:r>
          </a:p>
        </p:txBody>
      </p:sp>
      <p:sp>
        <p:nvSpPr>
          <p:cNvPr id="4" name="Slide Number Placeholder 3">
            <a:extLst>
              <a:ext uri="{FF2B5EF4-FFF2-40B4-BE49-F238E27FC236}">
                <a16:creationId xmlns:a16="http://schemas.microsoft.com/office/drawing/2014/main" id="{AB316D80-ECC5-2357-3D2F-9677124FF243}"/>
              </a:ext>
            </a:extLst>
          </p:cNvPr>
          <p:cNvSpPr>
            <a:spLocks noGrp="1"/>
          </p:cNvSpPr>
          <p:nvPr>
            <p:ph type="sldNum" sz="quarter" idx="5"/>
          </p:nvPr>
        </p:nvSpPr>
        <p:spPr/>
        <p:txBody>
          <a:bodyPr/>
          <a:lstStyle/>
          <a:p>
            <a:fld id="{A23CCFD8-321C-45E9-A1EA-7811B7782FED}" type="slidenum">
              <a:rPr lang="en-GB" smtClean="0"/>
              <a:t>29</a:t>
            </a:fld>
            <a:endParaRPr lang="en-GB"/>
          </a:p>
        </p:txBody>
      </p:sp>
    </p:spTree>
    <p:extLst>
      <p:ext uri="{BB962C8B-B14F-4D97-AF65-F5344CB8AC3E}">
        <p14:creationId xmlns:p14="http://schemas.microsoft.com/office/powerpoint/2010/main" val="33067127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14D2D3-A113-068C-D159-68943E1DF7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019EBE-1E22-7031-6608-134DB500D1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86DE92-A3CB-F8BF-5929-D7F07E102C89}"/>
              </a:ext>
            </a:extLst>
          </p:cNvPr>
          <p:cNvSpPr>
            <a:spLocks noGrp="1"/>
          </p:cNvSpPr>
          <p:nvPr>
            <p:ph type="body" idx="1"/>
          </p:nvPr>
        </p:nvSpPr>
        <p:spPr/>
        <p:txBody>
          <a:bodyPr/>
          <a:lstStyle/>
          <a:p>
            <a:r>
              <a:rPr lang="en-GB" b="1" dirty="0"/>
              <a:t>Teacher notes:</a:t>
            </a:r>
            <a:br>
              <a:rPr lang="en-GB" dirty="0"/>
            </a:br>
            <a:endParaRPr lang="en-GB" dirty="0"/>
          </a:p>
        </p:txBody>
      </p:sp>
      <p:sp>
        <p:nvSpPr>
          <p:cNvPr id="4" name="Slide Number Placeholder 3">
            <a:extLst>
              <a:ext uri="{FF2B5EF4-FFF2-40B4-BE49-F238E27FC236}">
                <a16:creationId xmlns:a16="http://schemas.microsoft.com/office/drawing/2014/main" id="{5E20AF88-D3ED-32E0-0F34-955FAA46DA2D}"/>
              </a:ext>
            </a:extLst>
          </p:cNvPr>
          <p:cNvSpPr>
            <a:spLocks noGrp="1"/>
          </p:cNvSpPr>
          <p:nvPr>
            <p:ph type="sldNum" sz="quarter" idx="5"/>
          </p:nvPr>
        </p:nvSpPr>
        <p:spPr/>
        <p:txBody>
          <a:bodyPr/>
          <a:lstStyle/>
          <a:p>
            <a:fld id="{A23CCFD8-321C-45E9-A1EA-7811B7782FED}" type="slidenum">
              <a:rPr lang="en-GB" smtClean="0"/>
              <a:t>30</a:t>
            </a:fld>
            <a:endParaRPr lang="en-GB"/>
          </a:p>
        </p:txBody>
      </p:sp>
    </p:spTree>
    <p:extLst>
      <p:ext uri="{BB962C8B-B14F-4D97-AF65-F5344CB8AC3E}">
        <p14:creationId xmlns:p14="http://schemas.microsoft.com/office/powerpoint/2010/main" val="21835009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CD6E77-B066-8C26-0BF5-7BB1F2B297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3CBC2E-8452-00AB-CE99-9E5C19F6A6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E00341-B54F-F094-B84A-EF3ED673CA7A}"/>
              </a:ext>
            </a:extLst>
          </p:cNvPr>
          <p:cNvSpPr>
            <a:spLocks noGrp="1"/>
          </p:cNvSpPr>
          <p:nvPr>
            <p:ph type="body" idx="1"/>
          </p:nvPr>
        </p:nvSpPr>
        <p:spPr/>
        <p:txBody>
          <a:bodyPr/>
          <a:lstStyle/>
          <a:p>
            <a:r>
              <a:rPr lang="en-GB" b="1" dirty="0"/>
              <a:t>Teacher notes:</a:t>
            </a:r>
            <a:br>
              <a:rPr lang="en-GB" dirty="0"/>
            </a:br>
            <a:endParaRPr lang="en-GB" dirty="0"/>
          </a:p>
          <a:p>
            <a:r>
              <a:rPr lang="en-GB" dirty="0"/>
              <a:t>Image source IWM</a:t>
            </a:r>
          </a:p>
        </p:txBody>
      </p:sp>
      <p:sp>
        <p:nvSpPr>
          <p:cNvPr id="4" name="Slide Number Placeholder 3">
            <a:extLst>
              <a:ext uri="{FF2B5EF4-FFF2-40B4-BE49-F238E27FC236}">
                <a16:creationId xmlns:a16="http://schemas.microsoft.com/office/drawing/2014/main" id="{EEEF5C62-87D3-D830-D3C3-8A1236B374C0}"/>
              </a:ext>
            </a:extLst>
          </p:cNvPr>
          <p:cNvSpPr>
            <a:spLocks noGrp="1"/>
          </p:cNvSpPr>
          <p:nvPr>
            <p:ph type="sldNum" sz="quarter" idx="5"/>
          </p:nvPr>
        </p:nvSpPr>
        <p:spPr/>
        <p:txBody>
          <a:bodyPr/>
          <a:lstStyle/>
          <a:p>
            <a:fld id="{A23CCFD8-321C-45E9-A1EA-7811B7782FED}" type="slidenum">
              <a:rPr lang="en-GB" smtClean="0"/>
              <a:t>31</a:t>
            </a:fld>
            <a:endParaRPr lang="en-GB"/>
          </a:p>
        </p:txBody>
      </p:sp>
    </p:spTree>
    <p:extLst>
      <p:ext uri="{BB962C8B-B14F-4D97-AF65-F5344CB8AC3E}">
        <p14:creationId xmlns:p14="http://schemas.microsoft.com/office/powerpoint/2010/main" val="7328323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34230C-5297-7150-6FCD-350D9F0980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643E67-8087-AA6B-93B7-0F23F3CEBD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4B96F6-C167-3481-E780-6EA26ACCE99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Teacher notes:</a:t>
            </a:r>
            <a:br>
              <a:rPr lang="en-GB" dirty="0"/>
            </a:br>
            <a:r>
              <a:rPr lang="en-GB" dirty="0"/>
              <a:t>View across the Doiran battlefield - Petit </a:t>
            </a:r>
            <a:r>
              <a:rPr lang="en-GB" dirty="0" err="1"/>
              <a:t>Couronné</a:t>
            </a:r>
            <a:r>
              <a:rPr lang="en-GB" dirty="0"/>
              <a:t> in centre With Pip Ridge and Grand </a:t>
            </a:r>
            <a:r>
              <a:rPr lang="en-GB" dirty="0" err="1"/>
              <a:t>Couronné</a:t>
            </a:r>
            <a:r>
              <a:rPr lang="en-GB" dirty="0"/>
              <a:t> on the skyline to left and right</a:t>
            </a:r>
          </a:p>
          <a:p>
            <a:endParaRPr lang="en-GB" dirty="0"/>
          </a:p>
          <a:p>
            <a:r>
              <a:rPr lang="en-GB" dirty="0"/>
              <a:t>The Salonika Campaign was fought along a 250 mile front, running from Albania to the mouth of the River Struma in Greece. Here were found wide open valleys and plains, tangled masses of hills and ravines such as those at Doiran and towering mountains. </a:t>
            </a:r>
          </a:p>
          <a:p>
            <a:endParaRPr lang="en-GB" dirty="0"/>
          </a:p>
          <a:p>
            <a:r>
              <a:rPr lang="en-GB" dirty="0"/>
              <a:t>Image source: </a:t>
            </a:r>
          </a:p>
          <a:p>
            <a:pPr marL="171450" indent="-171450">
              <a:buFont typeface="Arial" panose="020B0604020202020204" pitchFamily="34" charset="0"/>
              <a:buChar char="•"/>
            </a:pPr>
            <a:r>
              <a:rPr lang="en-GB" dirty="0"/>
              <a:t>IWM</a:t>
            </a:r>
          </a:p>
          <a:p>
            <a:pPr marL="171450" indent="-171450">
              <a:buFont typeface="Arial" panose="020B0604020202020204" pitchFamily="34" charset="0"/>
              <a:buChar char="•"/>
            </a:pPr>
            <a:r>
              <a:rPr lang="en-GB" dirty="0"/>
              <a:t>https://www.theculturalexperience.com/defining-features-and-hardships-of-the-salonika-campaign.php</a:t>
            </a:r>
          </a:p>
        </p:txBody>
      </p:sp>
      <p:sp>
        <p:nvSpPr>
          <p:cNvPr id="4" name="Slide Number Placeholder 3">
            <a:extLst>
              <a:ext uri="{FF2B5EF4-FFF2-40B4-BE49-F238E27FC236}">
                <a16:creationId xmlns:a16="http://schemas.microsoft.com/office/drawing/2014/main" id="{770A41FF-5445-17D8-0792-E1245D3D7271}"/>
              </a:ext>
            </a:extLst>
          </p:cNvPr>
          <p:cNvSpPr>
            <a:spLocks noGrp="1"/>
          </p:cNvSpPr>
          <p:nvPr>
            <p:ph type="sldNum" sz="quarter" idx="5"/>
          </p:nvPr>
        </p:nvSpPr>
        <p:spPr/>
        <p:txBody>
          <a:bodyPr/>
          <a:lstStyle/>
          <a:p>
            <a:fld id="{A23CCFD8-321C-45E9-A1EA-7811B7782FED}" type="slidenum">
              <a:rPr lang="en-GB" smtClean="0"/>
              <a:t>32</a:t>
            </a:fld>
            <a:endParaRPr lang="en-GB"/>
          </a:p>
        </p:txBody>
      </p:sp>
    </p:spTree>
    <p:extLst>
      <p:ext uri="{BB962C8B-B14F-4D97-AF65-F5344CB8AC3E}">
        <p14:creationId xmlns:p14="http://schemas.microsoft.com/office/powerpoint/2010/main" val="19181203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1381DC-6C16-D327-64CE-1147B5D0BD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8CD954-1A9A-7333-9B5D-BFA40770C4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70A264-C203-9345-03AD-B8B5315A6695}"/>
              </a:ext>
            </a:extLst>
          </p:cNvPr>
          <p:cNvSpPr>
            <a:spLocks noGrp="1"/>
          </p:cNvSpPr>
          <p:nvPr>
            <p:ph type="body" idx="1"/>
          </p:nvPr>
        </p:nvSpPr>
        <p:spPr/>
        <p:txBody>
          <a:bodyPr/>
          <a:lstStyle/>
          <a:p>
            <a:r>
              <a:rPr lang="en-GB" b="1" dirty="0"/>
              <a:t>Teacher notes:</a:t>
            </a:r>
            <a:br>
              <a:rPr lang="en-GB" dirty="0"/>
            </a:br>
            <a:r>
              <a:rPr lang="en-GB" dirty="0"/>
              <a:t>The wide, flat expanse of the Struma Valley</a:t>
            </a:r>
          </a:p>
          <a:p>
            <a:endParaRPr lang="en-GB" dirty="0"/>
          </a:p>
          <a:p>
            <a:endParaRPr lang="en-GB" dirty="0"/>
          </a:p>
          <a:p>
            <a:endParaRPr lang="en-GB" dirty="0"/>
          </a:p>
          <a:p>
            <a:endParaRPr lang="en-GB" dirty="0"/>
          </a:p>
          <a:p>
            <a:r>
              <a:rPr lang="en-GB" dirty="0"/>
              <a:t>Image source: </a:t>
            </a:r>
          </a:p>
          <a:p>
            <a:pPr marL="171450" indent="-171450">
              <a:buFont typeface="Arial" panose="020B0604020202020204" pitchFamily="34" charset="0"/>
              <a:buChar char="•"/>
            </a:pPr>
            <a:r>
              <a:rPr lang="en-GB" dirty="0"/>
              <a:t>IWM</a:t>
            </a:r>
          </a:p>
          <a:p>
            <a:pPr marL="171450" indent="-171450">
              <a:buFont typeface="Arial" panose="020B0604020202020204" pitchFamily="34" charset="0"/>
              <a:buChar char="•"/>
            </a:pPr>
            <a:r>
              <a:rPr lang="en-GB" dirty="0"/>
              <a:t>https://www.theculturalexperience.com/defining-features-and-hardships-of-the-salonika-campaign.php</a:t>
            </a:r>
          </a:p>
          <a:p>
            <a:pPr marL="171450" indent="-171450">
              <a:buFont typeface="Arial" panose="020B0604020202020204" pitchFamily="34" charset="0"/>
              <a:buChar char="•"/>
            </a:pPr>
            <a:endParaRPr lang="en-GB" dirty="0"/>
          </a:p>
        </p:txBody>
      </p:sp>
      <p:sp>
        <p:nvSpPr>
          <p:cNvPr id="4" name="Slide Number Placeholder 3">
            <a:extLst>
              <a:ext uri="{FF2B5EF4-FFF2-40B4-BE49-F238E27FC236}">
                <a16:creationId xmlns:a16="http://schemas.microsoft.com/office/drawing/2014/main" id="{85E5E4E2-67CD-0FB3-6995-F5EF257D0F07}"/>
              </a:ext>
            </a:extLst>
          </p:cNvPr>
          <p:cNvSpPr>
            <a:spLocks noGrp="1"/>
          </p:cNvSpPr>
          <p:nvPr>
            <p:ph type="sldNum" sz="quarter" idx="5"/>
          </p:nvPr>
        </p:nvSpPr>
        <p:spPr/>
        <p:txBody>
          <a:bodyPr/>
          <a:lstStyle/>
          <a:p>
            <a:fld id="{A23CCFD8-321C-45E9-A1EA-7811B7782FED}" type="slidenum">
              <a:rPr lang="en-GB" smtClean="0"/>
              <a:t>33</a:t>
            </a:fld>
            <a:endParaRPr lang="en-GB"/>
          </a:p>
        </p:txBody>
      </p:sp>
    </p:spTree>
    <p:extLst>
      <p:ext uri="{BB962C8B-B14F-4D97-AF65-F5344CB8AC3E}">
        <p14:creationId xmlns:p14="http://schemas.microsoft.com/office/powerpoint/2010/main" val="261944310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Teacher notes:</a:t>
            </a:r>
            <a:br>
              <a:rPr lang="en-GB" dirty="0"/>
            </a:br>
            <a:r>
              <a:rPr lang="en-GB" dirty="0"/>
              <a:t>Discuss media influence and public opinion. Ask why some campaigns become better remembered than others.</a:t>
            </a:r>
          </a:p>
        </p:txBody>
      </p:sp>
      <p:sp>
        <p:nvSpPr>
          <p:cNvPr id="4" name="Slide Number Placeholder 3"/>
          <p:cNvSpPr>
            <a:spLocks noGrp="1"/>
          </p:cNvSpPr>
          <p:nvPr>
            <p:ph type="sldNum" sz="quarter" idx="5"/>
          </p:nvPr>
        </p:nvSpPr>
        <p:spPr/>
        <p:txBody>
          <a:bodyPr/>
          <a:lstStyle/>
          <a:p>
            <a:fld id="{A23CCFD8-321C-45E9-A1EA-7811B7782FED}" type="slidenum">
              <a:rPr lang="en-GB" smtClean="0"/>
              <a:t>34</a:t>
            </a:fld>
            <a:endParaRPr lang="en-GB"/>
          </a:p>
        </p:txBody>
      </p:sp>
    </p:spTree>
    <p:extLst>
      <p:ext uri="{BB962C8B-B14F-4D97-AF65-F5344CB8AC3E}">
        <p14:creationId xmlns:p14="http://schemas.microsoft.com/office/powerpoint/2010/main" val="4784257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82678A-3E50-8470-10FD-535D2C167F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8BD723-976C-28A1-387E-A400AFAB49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0650F5-C6EB-BB46-FF66-F03A48473E34}"/>
              </a:ext>
            </a:extLst>
          </p:cNvPr>
          <p:cNvSpPr>
            <a:spLocks noGrp="1"/>
          </p:cNvSpPr>
          <p:nvPr>
            <p:ph type="body" idx="1"/>
          </p:nvPr>
        </p:nvSpPr>
        <p:spPr/>
        <p:txBody>
          <a:bodyPr/>
          <a:lstStyle/>
          <a:p>
            <a:r>
              <a:rPr lang="en-GB" b="1" dirty="0"/>
              <a:t>Teacher notes:</a:t>
            </a:r>
            <a:br>
              <a:rPr lang="en-GB" dirty="0"/>
            </a:br>
            <a:endParaRPr lang="en-GB" dirty="0"/>
          </a:p>
        </p:txBody>
      </p:sp>
      <p:sp>
        <p:nvSpPr>
          <p:cNvPr id="4" name="Slide Number Placeholder 3">
            <a:extLst>
              <a:ext uri="{FF2B5EF4-FFF2-40B4-BE49-F238E27FC236}">
                <a16:creationId xmlns:a16="http://schemas.microsoft.com/office/drawing/2014/main" id="{06436136-CFFC-6FB1-B7BD-4B4491D61439}"/>
              </a:ext>
            </a:extLst>
          </p:cNvPr>
          <p:cNvSpPr>
            <a:spLocks noGrp="1"/>
          </p:cNvSpPr>
          <p:nvPr>
            <p:ph type="sldNum" sz="quarter" idx="5"/>
          </p:nvPr>
        </p:nvSpPr>
        <p:spPr/>
        <p:txBody>
          <a:bodyPr/>
          <a:lstStyle/>
          <a:p>
            <a:fld id="{A23CCFD8-321C-45E9-A1EA-7811B7782FED}" type="slidenum">
              <a:rPr lang="en-GB" smtClean="0"/>
              <a:t>35</a:t>
            </a:fld>
            <a:endParaRPr lang="en-GB"/>
          </a:p>
        </p:txBody>
      </p:sp>
    </p:spTree>
    <p:extLst>
      <p:ext uri="{BB962C8B-B14F-4D97-AF65-F5344CB8AC3E}">
        <p14:creationId xmlns:p14="http://schemas.microsoft.com/office/powerpoint/2010/main" val="101073234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Teacher notes:</a:t>
            </a:r>
            <a:br>
              <a:rPr lang="en-GB" dirty="0"/>
            </a:br>
            <a:r>
              <a:rPr lang="en-GB" dirty="0"/>
              <a:t>In June 1918, a new Allied commander arrived at Salonika. French General </a:t>
            </a:r>
            <a:r>
              <a:rPr lang="en-GB" dirty="0" err="1"/>
              <a:t>Franchet</a:t>
            </a:r>
            <a:r>
              <a:rPr lang="en-GB" dirty="0"/>
              <a:t> </a:t>
            </a:r>
            <a:r>
              <a:rPr lang="en-GB" dirty="0" err="1"/>
              <a:t>d’Espèrey</a:t>
            </a:r>
            <a:r>
              <a:rPr lang="en-GB" dirty="0"/>
              <a:t> was a man who knew the Balkans and he was looking for a path to victory. Nicknamed ‘Desperate Frankie’ by British troops, </a:t>
            </a:r>
            <a:r>
              <a:rPr lang="en-GB" dirty="0" err="1"/>
              <a:t>d’Espèrey</a:t>
            </a:r>
            <a:r>
              <a:rPr lang="en-GB" dirty="0"/>
              <a:t> toured the front line and was soon talking with Serbian commander, Field Marshal Mišić. </a:t>
            </a:r>
          </a:p>
        </p:txBody>
      </p:sp>
      <p:sp>
        <p:nvSpPr>
          <p:cNvPr id="4" name="Slide Number Placeholder 3"/>
          <p:cNvSpPr>
            <a:spLocks noGrp="1"/>
          </p:cNvSpPr>
          <p:nvPr>
            <p:ph type="sldNum" sz="quarter" idx="5"/>
          </p:nvPr>
        </p:nvSpPr>
        <p:spPr/>
        <p:txBody>
          <a:bodyPr/>
          <a:lstStyle/>
          <a:p>
            <a:fld id="{A23CCFD8-321C-45E9-A1EA-7811B7782FED}" type="slidenum">
              <a:rPr lang="en-GB" smtClean="0"/>
              <a:t>36</a:t>
            </a:fld>
            <a:endParaRPr lang="en-GB"/>
          </a:p>
        </p:txBody>
      </p:sp>
    </p:spTree>
    <p:extLst>
      <p:ext uri="{BB962C8B-B14F-4D97-AF65-F5344CB8AC3E}">
        <p14:creationId xmlns:p14="http://schemas.microsoft.com/office/powerpoint/2010/main" val="347715737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DEB267-F357-8B33-74E4-5DBD3ECBFA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0D17C1-71CE-D5A9-54B2-1BAB34796A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7EF924-30F3-5010-BD05-26EF824897B2}"/>
              </a:ext>
            </a:extLst>
          </p:cNvPr>
          <p:cNvSpPr>
            <a:spLocks noGrp="1"/>
          </p:cNvSpPr>
          <p:nvPr>
            <p:ph type="body" idx="1"/>
          </p:nvPr>
        </p:nvSpPr>
        <p:spPr/>
        <p:txBody>
          <a:bodyPr/>
          <a:lstStyle/>
          <a:p>
            <a:r>
              <a:rPr lang="en-GB" b="1" dirty="0"/>
              <a:t>Teacher notes:</a:t>
            </a:r>
            <a:br>
              <a:rPr lang="en-GB" dirty="0"/>
            </a:br>
            <a:r>
              <a:rPr lang="en-GB" dirty="0" err="1"/>
              <a:t>d’Espèrey</a:t>
            </a:r>
            <a:r>
              <a:rPr lang="en-GB" dirty="0"/>
              <a:t> and Mišić hatch a plan to capture the key Bulgarian railheads at </a:t>
            </a:r>
            <a:r>
              <a:rPr lang="en-GB" dirty="0" err="1"/>
              <a:t>Gradsko</a:t>
            </a:r>
            <a:r>
              <a:rPr lang="en-GB" dirty="0"/>
              <a:t> and </a:t>
            </a:r>
            <a:r>
              <a:rPr lang="en-GB" dirty="0" err="1"/>
              <a:t>Krivolak</a:t>
            </a:r>
            <a:r>
              <a:rPr lang="en-GB" dirty="0"/>
              <a:t>, 35 miles behind the frontline. </a:t>
            </a:r>
          </a:p>
          <a:p>
            <a:r>
              <a:rPr lang="en-GB" dirty="0"/>
              <a:t>Taking these two strategic points would dislocate the Bulgarian rail network all along the Salonika Front and mean that the German and Bulgarian troops would have to pull back or be cut off without supplies.</a:t>
            </a:r>
          </a:p>
        </p:txBody>
      </p:sp>
      <p:sp>
        <p:nvSpPr>
          <p:cNvPr id="4" name="Slide Number Placeholder 3">
            <a:extLst>
              <a:ext uri="{FF2B5EF4-FFF2-40B4-BE49-F238E27FC236}">
                <a16:creationId xmlns:a16="http://schemas.microsoft.com/office/drawing/2014/main" id="{735FF0F5-8503-11E4-93C1-BB88B798AD25}"/>
              </a:ext>
            </a:extLst>
          </p:cNvPr>
          <p:cNvSpPr>
            <a:spLocks noGrp="1"/>
          </p:cNvSpPr>
          <p:nvPr>
            <p:ph type="sldNum" sz="quarter" idx="5"/>
          </p:nvPr>
        </p:nvSpPr>
        <p:spPr/>
        <p:txBody>
          <a:bodyPr/>
          <a:lstStyle/>
          <a:p>
            <a:fld id="{A23CCFD8-321C-45E9-A1EA-7811B7782FED}" type="slidenum">
              <a:rPr lang="en-GB" smtClean="0"/>
              <a:t>37</a:t>
            </a:fld>
            <a:endParaRPr lang="en-GB"/>
          </a:p>
        </p:txBody>
      </p:sp>
    </p:spTree>
    <p:extLst>
      <p:ext uri="{BB962C8B-B14F-4D97-AF65-F5344CB8AC3E}">
        <p14:creationId xmlns:p14="http://schemas.microsoft.com/office/powerpoint/2010/main" val="228841367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25F89-AE46-A3C4-4C27-67440DAE19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1273EB-0D06-E87C-2D68-8A9DAC16D8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935CDC-ADA2-43E4-AB38-D0987E25E7D7}"/>
              </a:ext>
            </a:extLst>
          </p:cNvPr>
          <p:cNvSpPr>
            <a:spLocks noGrp="1"/>
          </p:cNvSpPr>
          <p:nvPr>
            <p:ph type="body" idx="1"/>
          </p:nvPr>
        </p:nvSpPr>
        <p:spPr/>
        <p:txBody>
          <a:bodyPr/>
          <a:lstStyle/>
          <a:p>
            <a:r>
              <a:rPr lang="en-GB" b="1" dirty="0"/>
              <a:t>Teacher notes:</a:t>
            </a:r>
            <a:br>
              <a:rPr lang="en-GB" dirty="0"/>
            </a:br>
            <a:r>
              <a:rPr lang="en-GB" dirty="0"/>
              <a:t>To achieve this plan, French and Serbian troops attacked into the </a:t>
            </a:r>
            <a:r>
              <a:rPr lang="en-GB" dirty="0" err="1"/>
              <a:t>Moglena</a:t>
            </a:r>
            <a:r>
              <a:rPr lang="en-GB" dirty="0"/>
              <a:t> Mountains on the 15th of September 1918 and within four days had punched a hole in the Bulgarian lines and were moving out into the plains beyond. </a:t>
            </a:r>
          </a:p>
          <a:p>
            <a:r>
              <a:rPr lang="en-GB" dirty="0"/>
              <a:t>As the Germans and Bulgarians tried to stem the Allied advance, British and Greek troops attacked at Doiran on the 18th of September. </a:t>
            </a:r>
          </a:p>
          <a:p>
            <a:r>
              <a:rPr lang="en-GB" dirty="0"/>
              <a:t>The idea here was to pin the Ninth Pleven division to their front so that none of these Bulgarian troops could move west of the Vardar River to combat the French and Serbian advance. </a:t>
            </a:r>
          </a:p>
          <a:p>
            <a:r>
              <a:rPr lang="en-GB" dirty="0"/>
              <a:t>In two days of hard fighting at Doiran, the British and Greeks suffered 7103 casualties for little gain. However not one Bulgarian soldier moved west of the Vardar River to counter to the main Allied advance.</a:t>
            </a:r>
          </a:p>
        </p:txBody>
      </p:sp>
      <p:sp>
        <p:nvSpPr>
          <p:cNvPr id="4" name="Slide Number Placeholder 3">
            <a:extLst>
              <a:ext uri="{FF2B5EF4-FFF2-40B4-BE49-F238E27FC236}">
                <a16:creationId xmlns:a16="http://schemas.microsoft.com/office/drawing/2014/main" id="{E8222F3C-D4E8-50AA-78AB-4C9E4838314D}"/>
              </a:ext>
            </a:extLst>
          </p:cNvPr>
          <p:cNvSpPr>
            <a:spLocks noGrp="1"/>
          </p:cNvSpPr>
          <p:nvPr>
            <p:ph type="sldNum" sz="quarter" idx="5"/>
          </p:nvPr>
        </p:nvSpPr>
        <p:spPr/>
        <p:txBody>
          <a:bodyPr/>
          <a:lstStyle/>
          <a:p>
            <a:fld id="{A23CCFD8-321C-45E9-A1EA-7811B7782FED}" type="slidenum">
              <a:rPr lang="en-GB" smtClean="0"/>
              <a:t>38</a:t>
            </a:fld>
            <a:endParaRPr lang="en-GB"/>
          </a:p>
        </p:txBody>
      </p:sp>
    </p:spTree>
    <p:extLst>
      <p:ext uri="{BB962C8B-B14F-4D97-AF65-F5344CB8AC3E}">
        <p14:creationId xmlns:p14="http://schemas.microsoft.com/office/powerpoint/2010/main" val="322310374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Teacher notes:</a:t>
            </a:r>
            <a:br>
              <a:rPr lang="en-GB" dirty="0"/>
            </a:br>
            <a:r>
              <a:rPr lang="en-GB" dirty="0"/>
              <a:t>Victory was now in sight and on the 21st of September, British troops at Doiran found the Bulgarians had abandoned their positions and were in retreat. </a:t>
            </a:r>
          </a:p>
          <a:p>
            <a:r>
              <a:rPr lang="en-GB" dirty="0"/>
              <a:t>The Bulgarian army was caught by aircraft of the Royal Air Force in mountain passes near </a:t>
            </a:r>
            <a:r>
              <a:rPr lang="en-GB" dirty="0" err="1"/>
              <a:t>Strumitza</a:t>
            </a:r>
            <a:r>
              <a:rPr lang="en-GB" dirty="0"/>
              <a:t> and bombed and machine-gunned, and their retreat was turned into a rout. </a:t>
            </a:r>
          </a:p>
          <a:p>
            <a:r>
              <a:rPr lang="en-GB" dirty="0"/>
              <a:t>Evidence of this action was found with British troops following the Bulgarian advance when they found abandoned vehicles, smashed equipment and dead horses strewn along the roadside.</a:t>
            </a:r>
            <a:br>
              <a:rPr lang="en-GB" dirty="0"/>
            </a:br>
            <a:r>
              <a:rPr lang="en-GB" dirty="0"/>
              <a:t>Unable to stop the Allied advance, and with their army disintegrating, </a:t>
            </a:r>
            <a:r>
              <a:rPr lang="en-GB" b="1" dirty="0"/>
              <a:t>the Bulgarian government called for an armistice. This was signed on the 29th of September and came into force at noon the following day.</a:t>
            </a:r>
            <a:r>
              <a:rPr lang="en-GB" dirty="0"/>
              <a:t> However, these dramatic events in the Balkans were quickly forgotten with the coming of the signing of the armistice with Germany on the 11th of November 1918, which brought the First World War to a close.</a:t>
            </a:r>
          </a:p>
        </p:txBody>
      </p:sp>
      <p:sp>
        <p:nvSpPr>
          <p:cNvPr id="4" name="Slide Number Placeholder 3"/>
          <p:cNvSpPr>
            <a:spLocks noGrp="1"/>
          </p:cNvSpPr>
          <p:nvPr>
            <p:ph type="sldNum" sz="quarter" idx="5"/>
          </p:nvPr>
        </p:nvSpPr>
        <p:spPr/>
        <p:txBody>
          <a:bodyPr/>
          <a:lstStyle/>
          <a:p>
            <a:fld id="{A23CCFD8-321C-45E9-A1EA-7811B7782FED}" type="slidenum">
              <a:rPr lang="en-GB" smtClean="0"/>
              <a:t>39</a:t>
            </a:fld>
            <a:endParaRPr lang="en-GB"/>
          </a:p>
        </p:txBody>
      </p:sp>
    </p:spTree>
    <p:extLst>
      <p:ext uri="{BB962C8B-B14F-4D97-AF65-F5344CB8AC3E}">
        <p14:creationId xmlns:p14="http://schemas.microsoft.com/office/powerpoint/2010/main" val="425463452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0F4061-229E-A119-F589-3EC267F99B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EFDCB8-5024-0FF7-2FE7-904C4BCC81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E98DA2-397E-634C-EECB-738B24E0696C}"/>
              </a:ext>
            </a:extLst>
          </p:cNvPr>
          <p:cNvSpPr>
            <a:spLocks noGrp="1"/>
          </p:cNvSpPr>
          <p:nvPr>
            <p:ph type="body" idx="1"/>
          </p:nvPr>
        </p:nvSpPr>
        <p:spPr/>
        <p:txBody>
          <a:bodyPr/>
          <a:lstStyle/>
          <a:p>
            <a:r>
              <a:rPr lang="en-GB" b="1" dirty="0"/>
              <a:t>Teacher notes:</a:t>
            </a:r>
            <a:br>
              <a:rPr lang="en-GB" dirty="0"/>
            </a:br>
            <a:r>
              <a:rPr lang="en-GB" dirty="0"/>
              <a:t>Unable to stop the Allied advance, and with their army disintegrating, </a:t>
            </a:r>
            <a:r>
              <a:rPr lang="en-GB" b="0" dirty="0"/>
              <a:t>the Bulgarian government called for an armistice. </a:t>
            </a:r>
          </a:p>
          <a:p>
            <a:r>
              <a:rPr lang="en-GB" b="0" dirty="0"/>
              <a:t>This was signed on the 29th of September and came into force at noon the following day. </a:t>
            </a:r>
          </a:p>
          <a:p>
            <a:r>
              <a:rPr lang="en-GB" dirty="0"/>
              <a:t>However, these dramatic events in the Balkans were quickly forgotten with the coming of the signing of the armistice with Germany on the 11th of November 1918, which brought the First World War to a close.</a:t>
            </a:r>
          </a:p>
        </p:txBody>
      </p:sp>
      <p:sp>
        <p:nvSpPr>
          <p:cNvPr id="4" name="Slide Number Placeholder 3">
            <a:extLst>
              <a:ext uri="{FF2B5EF4-FFF2-40B4-BE49-F238E27FC236}">
                <a16:creationId xmlns:a16="http://schemas.microsoft.com/office/drawing/2014/main" id="{D00048EB-38FD-4698-996C-3DE76511F331}"/>
              </a:ext>
            </a:extLst>
          </p:cNvPr>
          <p:cNvSpPr>
            <a:spLocks noGrp="1"/>
          </p:cNvSpPr>
          <p:nvPr>
            <p:ph type="sldNum" sz="quarter" idx="5"/>
          </p:nvPr>
        </p:nvSpPr>
        <p:spPr/>
        <p:txBody>
          <a:bodyPr/>
          <a:lstStyle/>
          <a:p>
            <a:fld id="{A23CCFD8-321C-45E9-A1EA-7811B7782FED}" type="slidenum">
              <a:rPr lang="en-GB" smtClean="0"/>
              <a:t>40</a:t>
            </a:fld>
            <a:endParaRPr lang="en-GB"/>
          </a:p>
        </p:txBody>
      </p:sp>
    </p:spTree>
    <p:extLst>
      <p:ext uri="{BB962C8B-B14F-4D97-AF65-F5344CB8AC3E}">
        <p14:creationId xmlns:p14="http://schemas.microsoft.com/office/powerpoint/2010/main" val="75337874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Teacher notes:</a:t>
            </a:r>
            <a:br>
              <a:rPr lang="en-GB" dirty="0"/>
            </a:br>
            <a:r>
              <a:rPr lang="en-GB" dirty="0"/>
              <a:t>Conclude by reinforcing the idea of global warfare and remembrance. You may wish to link this to war memorials or local history.</a:t>
            </a:r>
          </a:p>
        </p:txBody>
      </p:sp>
      <p:sp>
        <p:nvSpPr>
          <p:cNvPr id="4" name="Slide Number Placeholder 3"/>
          <p:cNvSpPr>
            <a:spLocks noGrp="1"/>
          </p:cNvSpPr>
          <p:nvPr>
            <p:ph type="sldNum" sz="quarter" idx="5"/>
          </p:nvPr>
        </p:nvSpPr>
        <p:spPr/>
        <p:txBody>
          <a:bodyPr/>
          <a:lstStyle/>
          <a:p>
            <a:fld id="{A23CCFD8-321C-45E9-A1EA-7811B7782FED}" type="slidenum">
              <a:rPr lang="en-GB" smtClean="0"/>
              <a:t>41</a:t>
            </a:fld>
            <a:endParaRPr lang="en-GB"/>
          </a:p>
        </p:txBody>
      </p:sp>
    </p:spTree>
    <p:extLst>
      <p:ext uri="{BB962C8B-B14F-4D97-AF65-F5344CB8AC3E}">
        <p14:creationId xmlns:p14="http://schemas.microsoft.com/office/powerpoint/2010/main" val="61836802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B9CFC8-3B9F-D417-90C4-1E9B58B51C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675199-4704-9EF7-6CD9-06DF2AB12C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A6CA62-D299-94B8-B84B-28B5906F1F3E}"/>
              </a:ext>
            </a:extLst>
          </p:cNvPr>
          <p:cNvSpPr>
            <a:spLocks noGrp="1"/>
          </p:cNvSpPr>
          <p:nvPr>
            <p:ph type="body" idx="1"/>
          </p:nvPr>
        </p:nvSpPr>
        <p:spPr/>
        <p:txBody>
          <a:bodyPr/>
          <a:lstStyle/>
          <a:p>
            <a:r>
              <a:rPr lang="en-GB" b="1" dirty="0"/>
              <a:t>Teacher notes:</a:t>
            </a:r>
            <a:br>
              <a:rPr lang="en-GB" dirty="0"/>
            </a:br>
            <a:r>
              <a:rPr lang="en-GB" dirty="0"/>
              <a:t>Conclude by reinforcing the idea of global warfare and remembrance. You may wish to link this to war memorials or local history.</a:t>
            </a:r>
          </a:p>
        </p:txBody>
      </p:sp>
      <p:sp>
        <p:nvSpPr>
          <p:cNvPr id="4" name="Slide Number Placeholder 3">
            <a:extLst>
              <a:ext uri="{FF2B5EF4-FFF2-40B4-BE49-F238E27FC236}">
                <a16:creationId xmlns:a16="http://schemas.microsoft.com/office/drawing/2014/main" id="{E01D0B65-ED27-67EA-C49F-0972BF13BEFC}"/>
              </a:ext>
            </a:extLst>
          </p:cNvPr>
          <p:cNvSpPr>
            <a:spLocks noGrp="1"/>
          </p:cNvSpPr>
          <p:nvPr>
            <p:ph type="sldNum" sz="quarter" idx="5"/>
          </p:nvPr>
        </p:nvSpPr>
        <p:spPr/>
        <p:txBody>
          <a:bodyPr/>
          <a:lstStyle/>
          <a:p>
            <a:fld id="{A23CCFD8-321C-45E9-A1EA-7811B7782FED}" type="slidenum">
              <a:rPr lang="en-GB" smtClean="0"/>
              <a:t>42</a:t>
            </a:fld>
            <a:endParaRPr lang="en-GB"/>
          </a:p>
        </p:txBody>
      </p:sp>
    </p:spTree>
    <p:extLst>
      <p:ext uri="{BB962C8B-B14F-4D97-AF65-F5344CB8AC3E}">
        <p14:creationId xmlns:p14="http://schemas.microsoft.com/office/powerpoint/2010/main" val="36672604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23CCFD8-321C-45E9-A1EA-7811B7782FED}" type="slidenum">
              <a:rPr lang="en-GB" smtClean="0"/>
              <a:t>43</a:t>
            </a:fld>
            <a:endParaRPr lang="en-GB"/>
          </a:p>
        </p:txBody>
      </p:sp>
    </p:spTree>
    <p:extLst>
      <p:ext uri="{BB962C8B-B14F-4D97-AF65-F5344CB8AC3E}">
        <p14:creationId xmlns:p14="http://schemas.microsoft.com/office/powerpoint/2010/main" val="423375076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23CCFD8-321C-45E9-A1EA-7811B7782FED}" type="slidenum">
              <a:rPr lang="en-GB" smtClean="0"/>
              <a:t>44</a:t>
            </a:fld>
            <a:endParaRPr lang="en-GB"/>
          </a:p>
        </p:txBody>
      </p:sp>
    </p:spTree>
    <p:extLst>
      <p:ext uri="{BB962C8B-B14F-4D97-AF65-F5344CB8AC3E}">
        <p14:creationId xmlns:p14="http://schemas.microsoft.com/office/powerpoint/2010/main" val="1073830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hyperlink" Target="https://salonikacampaignsociety.org.uk/" TargetMode="Externa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salonikacampaignsociety.org.uk/"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s://salonikacampaignsociety.org.uk/"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s://salonikacampaignsociety.org.uk/"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s://salonikacampaignsociety.org.uk/"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s://salonikacampaignsociety.org.uk/"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s://salonikacampaignsociety.org.uk/"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s://salonikacampaignsociety.org.uk/"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s://salonikacampaignsociety.org.uk/"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s://salonikacampaignsociety.org.uk/"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2" name="Picture 2">
            <a:extLst>
              <a:ext uri="{FF2B5EF4-FFF2-40B4-BE49-F238E27FC236}">
                <a16:creationId xmlns:a16="http://schemas.microsoft.com/office/drawing/2014/main" id="{24A55A25-B958-BBCC-35A9-C55502C54F1B}"/>
              </a:ext>
            </a:extLst>
          </p:cNvPr>
          <p:cNvPicPr>
            <a:picLocks noChangeAspect="1" noChangeArrowheads="1"/>
          </p:cNvPicPr>
          <p:nvPr userDrawn="1"/>
        </p:nvPicPr>
        <p:blipFill>
          <a:blip r:embed="rId2">
            <a:alphaModFix amt="35000"/>
            <a:extLst>
              <a:ext uri="{28A0092B-C50C-407E-A947-70E740481C1C}">
                <a14:useLocalDpi xmlns:a14="http://schemas.microsoft.com/office/drawing/2010/main" val="0"/>
              </a:ext>
            </a:extLst>
          </a:blip>
          <a:srcRect/>
          <a:stretch>
            <a:fillRect/>
          </a:stretch>
        </p:blipFill>
        <p:spPr bwMode="auto">
          <a:xfrm>
            <a:off x="-1" y="0"/>
            <a:ext cx="12218139" cy="68580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95A3CECF-FB03-5F91-70B3-BB3013E92C3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998071" y="5743506"/>
            <a:ext cx="620018" cy="620018"/>
          </a:xfrm>
          <a:prstGeom prst="rect">
            <a:avLst/>
          </a:prstGeom>
        </p:spPr>
      </p:pic>
      <p:sp>
        <p:nvSpPr>
          <p:cNvPr id="9" name="TextBox 8">
            <a:extLst>
              <a:ext uri="{FF2B5EF4-FFF2-40B4-BE49-F238E27FC236}">
                <a16:creationId xmlns:a16="http://schemas.microsoft.com/office/drawing/2014/main" id="{052B2923-33D6-D7FF-4D7C-C72D2536CDE1}"/>
              </a:ext>
            </a:extLst>
          </p:cNvPr>
          <p:cNvSpPr txBox="1"/>
          <p:nvPr userDrawn="1"/>
        </p:nvSpPr>
        <p:spPr>
          <a:xfrm>
            <a:off x="0" y="6594357"/>
            <a:ext cx="12192000" cy="184666"/>
          </a:xfrm>
          <a:prstGeom prst="rect">
            <a:avLst/>
          </a:prstGeom>
          <a:noFill/>
        </p:spPr>
        <p:txBody>
          <a:bodyPr wrap="square" rtlCol="0">
            <a:spAutoFit/>
          </a:bodyPr>
          <a:lstStyle/>
          <a:p>
            <a:pPr algn="ctr"/>
            <a:r>
              <a:rPr lang="en-GB" sz="600" dirty="0"/>
              <a:t>These materials are provided by the Salonika Campaign Society and freely available for use by UK schools who may use and adapt them to suit the needs of their learners. </a:t>
            </a:r>
          </a:p>
        </p:txBody>
      </p:sp>
      <p:sp>
        <p:nvSpPr>
          <p:cNvPr id="11" name="TextBox 10">
            <a:extLst>
              <a:ext uri="{FF2B5EF4-FFF2-40B4-BE49-F238E27FC236}">
                <a16:creationId xmlns:a16="http://schemas.microsoft.com/office/drawing/2014/main" id="{299BF083-332F-C2A4-775D-FD82A479953E}"/>
              </a:ext>
            </a:extLst>
          </p:cNvPr>
          <p:cNvSpPr txBox="1"/>
          <p:nvPr userDrawn="1"/>
        </p:nvSpPr>
        <p:spPr>
          <a:xfrm>
            <a:off x="10424160" y="6440468"/>
            <a:ext cx="1767840" cy="307777"/>
          </a:xfrm>
          <a:prstGeom prst="rect">
            <a:avLst/>
          </a:prstGeom>
          <a:noFill/>
        </p:spPr>
        <p:txBody>
          <a:bodyPr wrap="square">
            <a:spAutoFit/>
          </a:bodyPr>
          <a:lstStyle/>
          <a:p>
            <a:pPr algn="ctr">
              <a:buNone/>
            </a:pPr>
            <a:r>
              <a:rPr lang="en-GB" sz="700" dirty="0">
                <a:hlinkClick r:id="rId4"/>
              </a:rPr>
              <a:t>Salonika Campaign Society, 1915-1918</a:t>
            </a:r>
            <a:endParaRPr lang="en-GB" sz="700" dirty="0"/>
          </a:p>
          <a:p>
            <a:pPr algn="ctr">
              <a:buNone/>
            </a:pPr>
            <a:r>
              <a:rPr lang="en-GB" sz="700" dirty="0"/>
              <a:t>We will remember them all</a:t>
            </a:r>
          </a:p>
        </p:txBody>
      </p:sp>
    </p:spTree>
    <p:extLst>
      <p:ext uri="{BB962C8B-B14F-4D97-AF65-F5344CB8AC3E}">
        <p14:creationId xmlns:p14="http://schemas.microsoft.com/office/powerpoint/2010/main" val="133971065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C7B21-374A-D90C-BFAC-50278A1028A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6D3EE3A-3721-DDD3-9220-286496AB934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CCB52F-D7B3-0B4C-8A81-48CD1BBD30BB}"/>
              </a:ext>
            </a:extLst>
          </p:cNvPr>
          <p:cNvSpPr>
            <a:spLocks noGrp="1"/>
          </p:cNvSpPr>
          <p:nvPr>
            <p:ph type="dt" sz="half" idx="10"/>
          </p:nvPr>
        </p:nvSpPr>
        <p:spPr/>
        <p:txBody>
          <a:bodyPr/>
          <a:lstStyle/>
          <a:p>
            <a:fld id="{16A30172-2FCD-4D4B-A4A6-9F82075A58E8}" type="datetimeFigureOut">
              <a:rPr lang="en-GB" smtClean="0"/>
              <a:t>04/03/2026</a:t>
            </a:fld>
            <a:endParaRPr lang="en-GB"/>
          </a:p>
        </p:txBody>
      </p:sp>
      <p:sp>
        <p:nvSpPr>
          <p:cNvPr id="5" name="Footer Placeholder 4">
            <a:extLst>
              <a:ext uri="{FF2B5EF4-FFF2-40B4-BE49-F238E27FC236}">
                <a16:creationId xmlns:a16="http://schemas.microsoft.com/office/drawing/2014/main" id="{49EBF072-DF5B-3BA4-69BA-6736712E8FC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C144AC0-A651-1E61-8041-33C99CFF8548}"/>
              </a:ext>
            </a:extLst>
          </p:cNvPr>
          <p:cNvSpPr>
            <a:spLocks noGrp="1"/>
          </p:cNvSpPr>
          <p:nvPr>
            <p:ph type="sldNum" sz="quarter" idx="12"/>
          </p:nvPr>
        </p:nvSpPr>
        <p:spPr/>
        <p:txBody>
          <a:bodyPr/>
          <a:lstStyle/>
          <a:p>
            <a:fld id="{15B6B7EA-10DC-4A62-A2C6-8FBD6DAEA9BB}" type="slidenum">
              <a:rPr lang="en-GB" smtClean="0"/>
              <a:t>‹#›</a:t>
            </a:fld>
            <a:endParaRPr lang="en-GB"/>
          </a:p>
        </p:txBody>
      </p:sp>
      <p:pic>
        <p:nvPicPr>
          <p:cNvPr id="7" name="Picture 6">
            <a:extLst>
              <a:ext uri="{FF2B5EF4-FFF2-40B4-BE49-F238E27FC236}">
                <a16:creationId xmlns:a16="http://schemas.microsoft.com/office/drawing/2014/main" id="{C3F055AA-4201-AE10-B788-E605FB5B5A1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98071" y="5743506"/>
            <a:ext cx="620018" cy="620018"/>
          </a:xfrm>
          <a:prstGeom prst="rect">
            <a:avLst/>
          </a:prstGeom>
        </p:spPr>
      </p:pic>
      <p:sp>
        <p:nvSpPr>
          <p:cNvPr id="8" name="TextBox 7">
            <a:extLst>
              <a:ext uri="{FF2B5EF4-FFF2-40B4-BE49-F238E27FC236}">
                <a16:creationId xmlns:a16="http://schemas.microsoft.com/office/drawing/2014/main" id="{0D580194-2AC7-B70C-1FF0-8B5D932633B3}"/>
              </a:ext>
            </a:extLst>
          </p:cNvPr>
          <p:cNvSpPr txBox="1"/>
          <p:nvPr userDrawn="1"/>
        </p:nvSpPr>
        <p:spPr>
          <a:xfrm>
            <a:off x="0" y="6594357"/>
            <a:ext cx="12192000" cy="184666"/>
          </a:xfrm>
          <a:prstGeom prst="rect">
            <a:avLst/>
          </a:prstGeom>
          <a:noFill/>
        </p:spPr>
        <p:txBody>
          <a:bodyPr wrap="square" rtlCol="0">
            <a:spAutoFit/>
          </a:bodyPr>
          <a:lstStyle/>
          <a:p>
            <a:pPr algn="ctr"/>
            <a:r>
              <a:rPr lang="en-GB" sz="600" dirty="0"/>
              <a:t>These materials are provided by the Salonika Campaign Society and freely available for use by UK schools who may use and adapt them to suit the needs of their learners. </a:t>
            </a:r>
          </a:p>
        </p:txBody>
      </p:sp>
      <p:sp>
        <p:nvSpPr>
          <p:cNvPr id="9" name="TextBox 8">
            <a:extLst>
              <a:ext uri="{FF2B5EF4-FFF2-40B4-BE49-F238E27FC236}">
                <a16:creationId xmlns:a16="http://schemas.microsoft.com/office/drawing/2014/main" id="{A8CD6DC0-3D5B-22C5-712D-989F2E343C99}"/>
              </a:ext>
            </a:extLst>
          </p:cNvPr>
          <p:cNvSpPr txBox="1"/>
          <p:nvPr userDrawn="1"/>
        </p:nvSpPr>
        <p:spPr>
          <a:xfrm>
            <a:off x="10424160" y="6440468"/>
            <a:ext cx="1767840" cy="307777"/>
          </a:xfrm>
          <a:prstGeom prst="rect">
            <a:avLst/>
          </a:prstGeom>
          <a:noFill/>
        </p:spPr>
        <p:txBody>
          <a:bodyPr wrap="square">
            <a:spAutoFit/>
          </a:bodyPr>
          <a:lstStyle/>
          <a:p>
            <a:pPr algn="ctr">
              <a:buNone/>
            </a:pPr>
            <a:r>
              <a:rPr lang="en-GB" sz="700" dirty="0">
                <a:hlinkClick r:id="rId3"/>
              </a:rPr>
              <a:t>Salonika Campaign Society, 1915-1918</a:t>
            </a:r>
            <a:endParaRPr lang="en-GB" sz="700" dirty="0"/>
          </a:p>
          <a:p>
            <a:pPr algn="ctr">
              <a:buNone/>
            </a:pPr>
            <a:r>
              <a:rPr lang="en-GB" sz="700" dirty="0"/>
              <a:t>We will remember them all</a:t>
            </a:r>
          </a:p>
        </p:txBody>
      </p:sp>
    </p:spTree>
    <p:extLst>
      <p:ext uri="{BB962C8B-B14F-4D97-AF65-F5344CB8AC3E}">
        <p14:creationId xmlns:p14="http://schemas.microsoft.com/office/powerpoint/2010/main" val="36654979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D230A-FB78-2EBB-DEF2-627F7D7A215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391C9A3-A654-96E3-D443-E90E6E14038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31B393C-DF0E-83D5-4CC5-EEF79FF46DC1}"/>
              </a:ext>
            </a:extLst>
          </p:cNvPr>
          <p:cNvSpPr>
            <a:spLocks noGrp="1"/>
          </p:cNvSpPr>
          <p:nvPr>
            <p:ph type="dt" sz="half" idx="10"/>
          </p:nvPr>
        </p:nvSpPr>
        <p:spPr/>
        <p:txBody>
          <a:bodyPr/>
          <a:lstStyle/>
          <a:p>
            <a:fld id="{16A30172-2FCD-4D4B-A4A6-9F82075A58E8}" type="datetimeFigureOut">
              <a:rPr lang="en-GB" smtClean="0"/>
              <a:t>04/03/2026</a:t>
            </a:fld>
            <a:endParaRPr lang="en-GB"/>
          </a:p>
        </p:txBody>
      </p:sp>
      <p:sp>
        <p:nvSpPr>
          <p:cNvPr id="5" name="Footer Placeholder 4">
            <a:extLst>
              <a:ext uri="{FF2B5EF4-FFF2-40B4-BE49-F238E27FC236}">
                <a16:creationId xmlns:a16="http://schemas.microsoft.com/office/drawing/2014/main" id="{ABC2D0A2-8DAD-B25B-D188-F517DF4D58F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DF8A0F3-A837-E6AF-914E-F0F327B76CE3}"/>
              </a:ext>
            </a:extLst>
          </p:cNvPr>
          <p:cNvSpPr>
            <a:spLocks noGrp="1"/>
          </p:cNvSpPr>
          <p:nvPr>
            <p:ph type="sldNum" sz="quarter" idx="12"/>
          </p:nvPr>
        </p:nvSpPr>
        <p:spPr/>
        <p:txBody>
          <a:bodyPr/>
          <a:lstStyle/>
          <a:p>
            <a:fld id="{15B6B7EA-10DC-4A62-A2C6-8FBD6DAEA9BB}" type="slidenum">
              <a:rPr lang="en-GB" smtClean="0"/>
              <a:t>‹#›</a:t>
            </a:fld>
            <a:endParaRPr lang="en-GB"/>
          </a:p>
        </p:txBody>
      </p:sp>
      <p:pic>
        <p:nvPicPr>
          <p:cNvPr id="7" name="Picture 6">
            <a:extLst>
              <a:ext uri="{FF2B5EF4-FFF2-40B4-BE49-F238E27FC236}">
                <a16:creationId xmlns:a16="http://schemas.microsoft.com/office/drawing/2014/main" id="{D0865454-6274-A20A-FEE5-E0659E85D0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98071" y="5743506"/>
            <a:ext cx="620018" cy="620018"/>
          </a:xfrm>
          <a:prstGeom prst="rect">
            <a:avLst/>
          </a:prstGeom>
        </p:spPr>
      </p:pic>
      <p:sp>
        <p:nvSpPr>
          <p:cNvPr id="8" name="TextBox 7">
            <a:extLst>
              <a:ext uri="{FF2B5EF4-FFF2-40B4-BE49-F238E27FC236}">
                <a16:creationId xmlns:a16="http://schemas.microsoft.com/office/drawing/2014/main" id="{9D3DEDFC-EF85-703F-466A-3834BC3A94B8}"/>
              </a:ext>
            </a:extLst>
          </p:cNvPr>
          <p:cNvSpPr txBox="1"/>
          <p:nvPr userDrawn="1"/>
        </p:nvSpPr>
        <p:spPr>
          <a:xfrm>
            <a:off x="0" y="6594357"/>
            <a:ext cx="12192000" cy="184666"/>
          </a:xfrm>
          <a:prstGeom prst="rect">
            <a:avLst/>
          </a:prstGeom>
          <a:noFill/>
        </p:spPr>
        <p:txBody>
          <a:bodyPr wrap="square" rtlCol="0">
            <a:spAutoFit/>
          </a:bodyPr>
          <a:lstStyle/>
          <a:p>
            <a:pPr algn="ctr"/>
            <a:r>
              <a:rPr lang="en-GB" sz="600" dirty="0"/>
              <a:t>These materials are provided by the Salonika Campaign Society and freely available for use by UK schools who may use and adapt them to suit the needs of their learners. </a:t>
            </a:r>
          </a:p>
        </p:txBody>
      </p:sp>
      <p:sp>
        <p:nvSpPr>
          <p:cNvPr id="9" name="TextBox 8">
            <a:extLst>
              <a:ext uri="{FF2B5EF4-FFF2-40B4-BE49-F238E27FC236}">
                <a16:creationId xmlns:a16="http://schemas.microsoft.com/office/drawing/2014/main" id="{51756C7E-B6F0-C4BC-EA91-E483BB8AD94C}"/>
              </a:ext>
            </a:extLst>
          </p:cNvPr>
          <p:cNvSpPr txBox="1"/>
          <p:nvPr userDrawn="1"/>
        </p:nvSpPr>
        <p:spPr>
          <a:xfrm>
            <a:off x="10424160" y="6440468"/>
            <a:ext cx="1767840" cy="307777"/>
          </a:xfrm>
          <a:prstGeom prst="rect">
            <a:avLst/>
          </a:prstGeom>
          <a:noFill/>
        </p:spPr>
        <p:txBody>
          <a:bodyPr wrap="square">
            <a:spAutoFit/>
          </a:bodyPr>
          <a:lstStyle/>
          <a:p>
            <a:pPr algn="ctr">
              <a:buNone/>
            </a:pPr>
            <a:r>
              <a:rPr lang="en-GB" sz="700" dirty="0">
                <a:hlinkClick r:id="rId3"/>
              </a:rPr>
              <a:t>Salonika Campaign Society, 1915-1918</a:t>
            </a:r>
            <a:endParaRPr lang="en-GB" sz="700" dirty="0"/>
          </a:p>
          <a:p>
            <a:pPr algn="ctr">
              <a:buNone/>
            </a:pPr>
            <a:r>
              <a:rPr lang="en-GB" sz="700" dirty="0"/>
              <a:t>We will remember them all</a:t>
            </a:r>
          </a:p>
        </p:txBody>
      </p:sp>
    </p:spTree>
    <p:extLst>
      <p:ext uri="{BB962C8B-B14F-4D97-AF65-F5344CB8AC3E}">
        <p14:creationId xmlns:p14="http://schemas.microsoft.com/office/powerpoint/2010/main" val="8276657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CC13D-9AAE-2289-6E3A-5919C1BAFB3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5D58677-705A-99F2-F43E-D9C5BC26FD0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07B7262-353C-A6A8-DE30-F385C8CB254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7AB1ACA-9174-D353-6E4D-90B962615E2E}"/>
              </a:ext>
            </a:extLst>
          </p:cNvPr>
          <p:cNvSpPr>
            <a:spLocks noGrp="1"/>
          </p:cNvSpPr>
          <p:nvPr>
            <p:ph type="dt" sz="half" idx="10"/>
          </p:nvPr>
        </p:nvSpPr>
        <p:spPr/>
        <p:txBody>
          <a:bodyPr/>
          <a:lstStyle/>
          <a:p>
            <a:fld id="{16A30172-2FCD-4D4B-A4A6-9F82075A58E8}" type="datetimeFigureOut">
              <a:rPr lang="en-GB" smtClean="0"/>
              <a:t>04/03/2026</a:t>
            </a:fld>
            <a:endParaRPr lang="en-GB"/>
          </a:p>
        </p:txBody>
      </p:sp>
      <p:sp>
        <p:nvSpPr>
          <p:cNvPr id="6" name="Footer Placeholder 5">
            <a:extLst>
              <a:ext uri="{FF2B5EF4-FFF2-40B4-BE49-F238E27FC236}">
                <a16:creationId xmlns:a16="http://schemas.microsoft.com/office/drawing/2014/main" id="{34759B7D-4BE3-9E91-32D3-770B9F64573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47C8CDD-022F-CE48-3399-8D6E5E545A9B}"/>
              </a:ext>
            </a:extLst>
          </p:cNvPr>
          <p:cNvSpPr>
            <a:spLocks noGrp="1"/>
          </p:cNvSpPr>
          <p:nvPr>
            <p:ph type="sldNum" sz="quarter" idx="12"/>
          </p:nvPr>
        </p:nvSpPr>
        <p:spPr/>
        <p:txBody>
          <a:bodyPr/>
          <a:lstStyle/>
          <a:p>
            <a:fld id="{15B6B7EA-10DC-4A62-A2C6-8FBD6DAEA9BB}" type="slidenum">
              <a:rPr lang="en-GB" smtClean="0"/>
              <a:t>‹#›</a:t>
            </a:fld>
            <a:endParaRPr lang="en-GB"/>
          </a:p>
        </p:txBody>
      </p:sp>
      <p:pic>
        <p:nvPicPr>
          <p:cNvPr id="8" name="Picture 7">
            <a:extLst>
              <a:ext uri="{FF2B5EF4-FFF2-40B4-BE49-F238E27FC236}">
                <a16:creationId xmlns:a16="http://schemas.microsoft.com/office/drawing/2014/main" id="{006C050D-B4D5-D931-505B-5E8F913C20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98071" y="5743506"/>
            <a:ext cx="620018" cy="620018"/>
          </a:xfrm>
          <a:prstGeom prst="rect">
            <a:avLst/>
          </a:prstGeom>
        </p:spPr>
      </p:pic>
      <p:sp>
        <p:nvSpPr>
          <p:cNvPr id="9" name="TextBox 8">
            <a:extLst>
              <a:ext uri="{FF2B5EF4-FFF2-40B4-BE49-F238E27FC236}">
                <a16:creationId xmlns:a16="http://schemas.microsoft.com/office/drawing/2014/main" id="{4BAD79B2-77CC-5580-2C58-270E7A999223}"/>
              </a:ext>
            </a:extLst>
          </p:cNvPr>
          <p:cNvSpPr txBox="1"/>
          <p:nvPr userDrawn="1"/>
        </p:nvSpPr>
        <p:spPr>
          <a:xfrm>
            <a:off x="0" y="6594357"/>
            <a:ext cx="12192000" cy="184666"/>
          </a:xfrm>
          <a:prstGeom prst="rect">
            <a:avLst/>
          </a:prstGeom>
          <a:noFill/>
        </p:spPr>
        <p:txBody>
          <a:bodyPr wrap="square" rtlCol="0">
            <a:spAutoFit/>
          </a:bodyPr>
          <a:lstStyle/>
          <a:p>
            <a:pPr algn="ctr"/>
            <a:r>
              <a:rPr lang="en-GB" sz="600" dirty="0"/>
              <a:t>These materials are provided by the Salonika Campaign Society and freely available for use by UK schools who may use and adapt them to suit the needs of their learners. </a:t>
            </a:r>
          </a:p>
        </p:txBody>
      </p:sp>
      <p:sp>
        <p:nvSpPr>
          <p:cNvPr id="10" name="TextBox 9">
            <a:extLst>
              <a:ext uri="{FF2B5EF4-FFF2-40B4-BE49-F238E27FC236}">
                <a16:creationId xmlns:a16="http://schemas.microsoft.com/office/drawing/2014/main" id="{62F3141B-DFD5-BAD5-2ACD-0EE803E65228}"/>
              </a:ext>
            </a:extLst>
          </p:cNvPr>
          <p:cNvSpPr txBox="1"/>
          <p:nvPr userDrawn="1"/>
        </p:nvSpPr>
        <p:spPr>
          <a:xfrm>
            <a:off x="10424160" y="6440468"/>
            <a:ext cx="1767840" cy="307777"/>
          </a:xfrm>
          <a:prstGeom prst="rect">
            <a:avLst/>
          </a:prstGeom>
          <a:noFill/>
        </p:spPr>
        <p:txBody>
          <a:bodyPr wrap="square">
            <a:spAutoFit/>
          </a:bodyPr>
          <a:lstStyle/>
          <a:p>
            <a:pPr algn="ctr">
              <a:buNone/>
            </a:pPr>
            <a:r>
              <a:rPr lang="en-GB" sz="700" dirty="0">
                <a:hlinkClick r:id="rId3"/>
              </a:rPr>
              <a:t>Salonika Campaign Society, 1915-1918</a:t>
            </a:r>
            <a:endParaRPr lang="en-GB" sz="700" dirty="0"/>
          </a:p>
          <a:p>
            <a:pPr algn="ctr">
              <a:buNone/>
            </a:pPr>
            <a:r>
              <a:rPr lang="en-GB" sz="700" dirty="0"/>
              <a:t>We will remember them all</a:t>
            </a:r>
          </a:p>
        </p:txBody>
      </p:sp>
    </p:spTree>
    <p:extLst>
      <p:ext uri="{BB962C8B-B14F-4D97-AF65-F5344CB8AC3E}">
        <p14:creationId xmlns:p14="http://schemas.microsoft.com/office/powerpoint/2010/main" val="38549410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475D9-6DE3-7DA2-28D8-138CBED2B58D}"/>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3F60310-9188-599C-DAE2-1F014520281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FDE21EC-279D-33FE-34A1-3AD7E944232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9694630-3D77-F67B-60ED-4BD71F8E75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D9C1F2B-78B0-F437-2CDE-440E75F17F4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E0048C3-EACB-E6B6-AAA7-9D42C1237590}"/>
              </a:ext>
            </a:extLst>
          </p:cNvPr>
          <p:cNvSpPr>
            <a:spLocks noGrp="1"/>
          </p:cNvSpPr>
          <p:nvPr>
            <p:ph type="dt" sz="half" idx="10"/>
          </p:nvPr>
        </p:nvSpPr>
        <p:spPr/>
        <p:txBody>
          <a:bodyPr/>
          <a:lstStyle/>
          <a:p>
            <a:fld id="{16A30172-2FCD-4D4B-A4A6-9F82075A58E8}" type="datetimeFigureOut">
              <a:rPr lang="en-GB" smtClean="0"/>
              <a:t>04/03/2026</a:t>
            </a:fld>
            <a:endParaRPr lang="en-GB"/>
          </a:p>
        </p:txBody>
      </p:sp>
      <p:sp>
        <p:nvSpPr>
          <p:cNvPr id="8" name="Footer Placeholder 7">
            <a:extLst>
              <a:ext uri="{FF2B5EF4-FFF2-40B4-BE49-F238E27FC236}">
                <a16:creationId xmlns:a16="http://schemas.microsoft.com/office/drawing/2014/main" id="{21B0A194-5CD7-162A-70A2-D496356C13E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DDCC406-C9E7-AFA8-56AE-45371A68D4CD}"/>
              </a:ext>
            </a:extLst>
          </p:cNvPr>
          <p:cNvSpPr>
            <a:spLocks noGrp="1"/>
          </p:cNvSpPr>
          <p:nvPr>
            <p:ph type="sldNum" sz="quarter" idx="12"/>
          </p:nvPr>
        </p:nvSpPr>
        <p:spPr/>
        <p:txBody>
          <a:bodyPr/>
          <a:lstStyle/>
          <a:p>
            <a:fld id="{15B6B7EA-10DC-4A62-A2C6-8FBD6DAEA9BB}" type="slidenum">
              <a:rPr lang="en-GB" smtClean="0"/>
              <a:t>‹#›</a:t>
            </a:fld>
            <a:endParaRPr lang="en-GB"/>
          </a:p>
        </p:txBody>
      </p:sp>
      <p:pic>
        <p:nvPicPr>
          <p:cNvPr id="10" name="Picture 9">
            <a:extLst>
              <a:ext uri="{FF2B5EF4-FFF2-40B4-BE49-F238E27FC236}">
                <a16:creationId xmlns:a16="http://schemas.microsoft.com/office/drawing/2014/main" id="{66FAB7E8-C347-458B-1EED-9EBBC79168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98071" y="5743506"/>
            <a:ext cx="620018" cy="620018"/>
          </a:xfrm>
          <a:prstGeom prst="rect">
            <a:avLst/>
          </a:prstGeom>
        </p:spPr>
      </p:pic>
      <p:sp>
        <p:nvSpPr>
          <p:cNvPr id="11" name="TextBox 10">
            <a:extLst>
              <a:ext uri="{FF2B5EF4-FFF2-40B4-BE49-F238E27FC236}">
                <a16:creationId xmlns:a16="http://schemas.microsoft.com/office/drawing/2014/main" id="{A0C02BAB-BC66-3DDD-C6B9-944F038B1D2F}"/>
              </a:ext>
            </a:extLst>
          </p:cNvPr>
          <p:cNvSpPr txBox="1"/>
          <p:nvPr userDrawn="1"/>
        </p:nvSpPr>
        <p:spPr>
          <a:xfrm>
            <a:off x="0" y="6594357"/>
            <a:ext cx="12192000" cy="184666"/>
          </a:xfrm>
          <a:prstGeom prst="rect">
            <a:avLst/>
          </a:prstGeom>
          <a:noFill/>
        </p:spPr>
        <p:txBody>
          <a:bodyPr wrap="square" rtlCol="0">
            <a:spAutoFit/>
          </a:bodyPr>
          <a:lstStyle/>
          <a:p>
            <a:pPr algn="ctr"/>
            <a:r>
              <a:rPr lang="en-GB" sz="600" dirty="0"/>
              <a:t>These materials are provided by the Salonika Campaign Society and freely available for use by UK schools who may use and adapt them to suit the needs of their learners. </a:t>
            </a:r>
          </a:p>
        </p:txBody>
      </p:sp>
      <p:sp>
        <p:nvSpPr>
          <p:cNvPr id="12" name="TextBox 11">
            <a:extLst>
              <a:ext uri="{FF2B5EF4-FFF2-40B4-BE49-F238E27FC236}">
                <a16:creationId xmlns:a16="http://schemas.microsoft.com/office/drawing/2014/main" id="{AD1BE87C-816A-2A8A-634A-DC17A8464435}"/>
              </a:ext>
            </a:extLst>
          </p:cNvPr>
          <p:cNvSpPr txBox="1"/>
          <p:nvPr userDrawn="1"/>
        </p:nvSpPr>
        <p:spPr>
          <a:xfrm>
            <a:off x="10424160" y="6440468"/>
            <a:ext cx="1767840" cy="307777"/>
          </a:xfrm>
          <a:prstGeom prst="rect">
            <a:avLst/>
          </a:prstGeom>
          <a:noFill/>
        </p:spPr>
        <p:txBody>
          <a:bodyPr wrap="square">
            <a:spAutoFit/>
          </a:bodyPr>
          <a:lstStyle/>
          <a:p>
            <a:pPr algn="ctr">
              <a:buNone/>
            </a:pPr>
            <a:r>
              <a:rPr lang="en-GB" sz="700" dirty="0">
                <a:hlinkClick r:id="rId3"/>
              </a:rPr>
              <a:t>Salonika Campaign Society, 1915-1918</a:t>
            </a:r>
            <a:endParaRPr lang="en-GB" sz="700" dirty="0"/>
          </a:p>
          <a:p>
            <a:pPr algn="ctr">
              <a:buNone/>
            </a:pPr>
            <a:r>
              <a:rPr lang="en-GB" sz="700" dirty="0"/>
              <a:t>We will remember them all</a:t>
            </a:r>
          </a:p>
        </p:txBody>
      </p:sp>
    </p:spTree>
    <p:extLst>
      <p:ext uri="{BB962C8B-B14F-4D97-AF65-F5344CB8AC3E}">
        <p14:creationId xmlns:p14="http://schemas.microsoft.com/office/powerpoint/2010/main" val="19339755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D8BA7-BE64-9326-4F14-EC1C69C77BF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C4DD359-043D-6576-66BB-3D1A5F92C865}"/>
              </a:ext>
            </a:extLst>
          </p:cNvPr>
          <p:cNvSpPr>
            <a:spLocks noGrp="1"/>
          </p:cNvSpPr>
          <p:nvPr>
            <p:ph type="dt" sz="half" idx="10"/>
          </p:nvPr>
        </p:nvSpPr>
        <p:spPr/>
        <p:txBody>
          <a:bodyPr/>
          <a:lstStyle/>
          <a:p>
            <a:fld id="{16A30172-2FCD-4D4B-A4A6-9F82075A58E8}" type="datetimeFigureOut">
              <a:rPr lang="en-GB" smtClean="0"/>
              <a:t>04/03/2026</a:t>
            </a:fld>
            <a:endParaRPr lang="en-GB"/>
          </a:p>
        </p:txBody>
      </p:sp>
      <p:sp>
        <p:nvSpPr>
          <p:cNvPr id="4" name="Footer Placeholder 3">
            <a:extLst>
              <a:ext uri="{FF2B5EF4-FFF2-40B4-BE49-F238E27FC236}">
                <a16:creationId xmlns:a16="http://schemas.microsoft.com/office/drawing/2014/main" id="{3E30B262-EE15-A49A-3822-B55178ACC16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4896F25-A431-611F-275B-5D7686714B35}"/>
              </a:ext>
            </a:extLst>
          </p:cNvPr>
          <p:cNvSpPr>
            <a:spLocks noGrp="1"/>
          </p:cNvSpPr>
          <p:nvPr>
            <p:ph type="sldNum" sz="quarter" idx="12"/>
          </p:nvPr>
        </p:nvSpPr>
        <p:spPr/>
        <p:txBody>
          <a:bodyPr/>
          <a:lstStyle/>
          <a:p>
            <a:fld id="{15B6B7EA-10DC-4A62-A2C6-8FBD6DAEA9BB}" type="slidenum">
              <a:rPr lang="en-GB" smtClean="0"/>
              <a:t>‹#›</a:t>
            </a:fld>
            <a:endParaRPr lang="en-GB"/>
          </a:p>
        </p:txBody>
      </p:sp>
      <p:pic>
        <p:nvPicPr>
          <p:cNvPr id="6" name="Picture 5">
            <a:extLst>
              <a:ext uri="{FF2B5EF4-FFF2-40B4-BE49-F238E27FC236}">
                <a16:creationId xmlns:a16="http://schemas.microsoft.com/office/drawing/2014/main" id="{074351F9-6CDD-3FDC-F50A-FD925E5B339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98071" y="5743506"/>
            <a:ext cx="620018" cy="620018"/>
          </a:xfrm>
          <a:prstGeom prst="rect">
            <a:avLst/>
          </a:prstGeom>
        </p:spPr>
      </p:pic>
      <p:sp>
        <p:nvSpPr>
          <p:cNvPr id="7" name="TextBox 6">
            <a:extLst>
              <a:ext uri="{FF2B5EF4-FFF2-40B4-BE49-F238E27FC236}">
                <a16:creationId xmlns:a16="http://schemas.microsoft.com/office/drawing/2014/main" id="{324F6F88-CC08-39AA-EE2E-BD2F3EA5ABB2}"/>
              </a:ext>
            </a:extLst>
          </p:cNvPr>
          <p:cNvSpPr txBox="1"/>
          <p:nvPr userDrawn="1"/>
        </p:nvSpPr>
        <p:spPr>
          <a:xfrm>
            <a:off x="0" y="6594357"/>
            <a:ext cx="12192000" cy="184666"/>
          </a:xfrm>
          <a:prstGeom prst="rect">
            <a:avLst/>
          </a:prstGeom>
          <a:noFill/>
        </p:spPr>
        <p:txBody>
          <a:bodyPr wrap="square" rtlCol="0">
            <a:spAutoFit/>
          </a:bodyPr>
          <a:lstStyle/>
          <a:p>
            <a:pPr algn="ctr"/>
            <a:r>
              <a:rPr lang="en-GB" sz="600" dirty="0"/>
              <a:t>These materials are provided by the Salonika Campaign Society and freely available for use by UK schools who may use and adapt them to suit the needs of their learners. </a:t>
            </a:r>
          </a:p>
        </p:txBody>
      </p:sp>
      <p:sp>
        <p:nvSpPr>
          <p:cNvPr id="8" name="TextBox 7">
            <a:extLst>
              <a:ext uri="{FF2B5EF4-FFF2-40B4-BE49-F238E27FC236}">
                <a16:creationId xmlns:a16="http://schemas.microsoft.com/office/drawing/2014/main" id="{36DC7813-73D1-07C7-0D74-7EBE6AD71DCF}"/>
              </a:ext>
            </a:extLst>
          </p:cNvPr>
          <p:cNvSpPr txBox="1"/>
          <p:nvPr userDrawn="1"/>
        </p:nvSpPr>
        <p:spPr>
          <a:xfrm>
            <a:off x="10424160" y="6440468"/>
            <a:ext cx="1767840" cy="307777"/>
          </a:xfrm>
          <a:prstGeom prst="rect">
            <a:avLst/>
          </a:prstGeom>
          <a:noFill/>
        </p:spPr>
        <p:txBody>
          <a:bodyPr wrap="square">
            <a:spAutoFit/>
          </a:bodyPr>
          <a:lstStyle/>
          <a:p>
            <a:pPr algn="ctr">
              <a:buNone/>
            </a:pPr>
            <a:r>
              <a:rPr lang="en-GB" sz="700" dirty="0">
                <a:hlinkClick r:id="rId3"/>
              </a:rPr>
              <a:t>Salonika Campaign Society, 1915-1918</a:t>
            </a:r>
            <a:endParaRPr lang="en-GB" sz="700" dirty="0"/>
          </a:p>
          <a:p>
            <a:pPr algn="ctr">
              <a:buNone/>
            </a:pPr>
            <a:r>
              <a:rPr lang="en-GB" sz="700" dirty="0"/>
              <a:t>We will remember them all</a:t>
            </a:r>
          </a:p>
        </p:txBody>
      </p:sp>
    </p:spTree>
    <p:extLst>
      <p:ext uri="{BB962C8B-B14F-4D97-AF65-F5344CB8AC3E}">
        <p14:creationId xmlns:p14="http://schemas.microsoft.com/office/powerpoint/2010/main" val="23433640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CAA1D8-0679-B945-688D-DA2A9287AF75}"/>
              </a:ext>
            </a:extLst>
          </p:cNvPr>
          <p:cNvSpPr>
            <a:spLocks noGrp="1"/>
          </p:cNvSpPr>
          <p:nvPr>
            <p:ph type="dt" sz="half" idx="10"/>
          </p:nvPr>
        </p:nvSpPr>
        <p:spPr/>
        <p:txBody>
          <a:bodyPr/>
          <a:lstStyle/>
          <a:p>
            <a:fld id="{16A30172-2FCD-4D4B-A4A6-9F82075A58E8}" type="datetimeFigureOut">
              <a:rPr lang="en-GB" smtClean="0"/>
              <a:t>04/03/2026</a:t>
            </a:fld>
            <a:endParaRPr lang="en-GB"/>
          </a:p>
        </p:txBody>
      </p:sp>
      <p:sp>
        <p:nvSpPr>
          <p:cNvPr id="3" name="Footer Placeholder 2">
            <a:extLst>
              <a:ext uri="{FF2B5EF4-FFF2-40B4-BE49-F238E27FC236}">
                <a16:creationId xmlns:a16="http://schemas.microsoft.com/office/drawing/2014/main" id="{116F287F-E5F3-4BBC-5B80-4D8A0715162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6BFBB54-FA4C-85E5-9664-2EE8E037BC06}"/>
              </a:ext>
            </a:extLst>
          </p:cNvPr>
          <p:cNvSpPr>
            <a:spLocks noGrp="1"/>
          </p:cNvSpPr>
          <p:nvPr>
            <p:ph type="sldNum" sz="quarter" idx="12"/>
          </p:nvPr>
        </p:nvSpPr>
        <p:spPr/>
        <p:txBody>
          <a:bodyPr/>
          <a:lstStyle/>
          <a:p>
            <a:fld id="{15B6B7EA-10DC-4A62-A2C6-8FBD6DAEA9BB}" type="slidenum">
              <a:rPr lang="en-GB" smtClean="0"/>
              <a:t>‹#›</a:t>
            </a:fld>
            <a:endParaRPr lang="en-GB"/>
          </a:p>
        </p:txBody>
      </p:sp>
      <p:pic>
        <p:nvPicPr>
          <p:cNvPr id="5" name="Picture 4">
            <a:extLst>
              <a:ext uri="{FF2B5EF4-FFF2-40B4-BE49-F238E27FC236}">
                <a16:creationId xmlns:a16="http://schemas.microsoft.com/office/drawing/2014/main" id="{AF713684-4869-6444-EFC1-30FFF9537A1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98071" y="5743506"/>
            <a:ext cx="620018" cy="620018"/>
          </a:xfrm>
          <a:prstGeom prst="rect">
            <a:avLst/>
          </a:prstGeom>
        </p:spPr>
      </p:pic>
      <p:sp>
        <p:nvSpPr>
          <p:cNvPr id="6" name="TextBox 5">
            <a:extLst>
              <a:ext uri="{FF2B5EF4-FFF2-40B4-BE49-F238E27FC236}">
                <a16:creationId xmlns:a16="http://schemas.microsoft.com/office/drawing/2014/main" id="{E1D3DA0D-CCB7-415A-EC3D-BEEED68EE493}"/>
              </a:ext>
            </a:extLst>
          </p:cNvPr>
          <p:cNvSpPr txBox="1"/>
          <p:nvPr userDrawn="1"/>
        </p:nvSpPr>
        <p:spPr>
          <a:xfrm>
            <a:off x="0" y="6594357"/>
            <a:ext cx="12192000" cy="184666"/>
          </a:xfrm>
          <a:prstGeom prst="rect">
            <a:avLst/>
          </a:prstGeom>
          <a:noFill/>
        </p:spPr>
        <p:txBody>
          <a:bodyPr wrap="square" rtlCol="0">
            <a:spAutoFit/>
          </a:bodyPr>
          <a:lstStyle/>
          <a:p>
            <a:pPr algn="ctr"/>
            <a:r>
              <a:rPr lang="en-GB" sz="600" dirty="0"/>
              <a:t>These materials are provided by the Salonika Campaign Society and freely available for use by UK schools who may use and adapt them to suit the needs of their learners. </a:t>
            </a:r>
          </a:p>
        </p:txBody>
      </p:sp>
      <p:sp>
        <p:nvSpPr>
          <p:cNvPr id="7" name="TextBox 6">
            <a:extLst>
              <a:ext uri="{FF2B5EF4-FFF2-40B4-BE49-F238E27FC236}">
                <a16:creationId xmlns:a16="http://schemas.microsoft.com/office/drawing/2014/main" id="{22CB12B9-431C-EAF4-BB21-14CB1F5FC5D6}"/>
              </a:ext>
            </a:extLst>
          </p:cNvPr>
          <p:cNvSpPr txBox="1"/>
          <p:nvPr userDrawn="1"/>
        </p:nvSpPr>
        <p:spPr>
          <a:xfrm>
            <a:off x="10424160" y="6440468"/>
            <a:ext cx="1767840" cy="307777"/>
          </a:xfrm>
          <a:prstGeom prst="rect">
            <a:avLst/>
          </a:prstGeom>
          <a:noFill/>
        </p:spPr>
        <p:txBody>
          <a:bodyPr wrap="square">
            <a:spAutoFit/>
          </a:bodyPr>
          <a:lstStyle/>
          <a:p>
            <a:pPr algn="ctr">
              <a:buNone/>
            </a:pPr>
            <a:r>
              <a:rPr lang="en-GB" sz="700" dirty="0">
                <a:hlinkClick r:id="rId3"/>
              </a:rPr>
              <a:t>Salonika Campaign Society, 1915-1918</a:t>
            </a:r>
            <a:endParaRPr lang="en-GB" sz="700" dirty="0"/>
          </a:p>
          <a:p>
            <a:pPr algn="ctr">
              <a:buNone/>
            </a:pPr>
            <a:r>
              <a:rPr lang="en-GB" sz="700" dirty="0"/>
              <a:t>We will remember them all</a:t>
            </a:r>
          </a:p>
        </p:txBody>
      </p:sp>
    </p:spTree>
    <p:extLst>
      <p:ext uri="{BB962C8B-B14F-4D97-AF65-F5344CB8AC3E}">
        <p14:creationId xmlns:p14="http://schemas.microsoft.com/office/powerpoint/2010/main" val="33295565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1C8F7-A51B-8E4C-4C9E-767455982E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A990FE9-2985-6E51-6C7C-E3C15844951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6F8AA93-5A55-55D0-DFCB-9BF59D0F0E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1E4534B-A1FB-690E-A38C-D51BD818A421}"/>
              </a:ext>
            </a:extLst>
          </p:cNvPr>
          <p:cNvSpPr>
            <a:spLocks noGrp="1"/>
          </p:cNvSpPr>
          <p:nvPr>
            <p:ph type="dt" sz="half" idx="10"/>
          </p:nvPr>
        </p:nvSpPr>
        <p:spPr/>
        <p:txBody>
          <a:bodyPr/>
          <a:lstStyle/>
          <a:p>
            <a:fld id="{16A30172-2FCD-4D4B-A4A6-9F82075A58E8}" type="datetimeFigureOut">
              <a:rPr lang="en-GB" smtClean="0"/>
              <a:t>04/03/2026</a:t>
            </a:fld>
            <a:endParaRPr lang="en-GB"/>
          </a:p>
        </p:txBody>
      </p:sp>
      <p:sp>
        <p:nvSpPr>
          <p:cNvPr id="6" name="Footer Placeholder 5">
            <a:extLst>
              <a:ext uri="{FF2B5EF4-FFF2-40B4-BE49-F238E27FC236}">
                <a16:creationId xmlns:a16="http://schemas.microsoft.com/office/drawing/2014/main" id="{D349112B-3027-2A04-13B8-4BA0A76587F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49A946F-54D2-3274-5F25-7C178B475F61}"/>
              </a:ext>
            </a:extLst>
          </p:cNvPr>
          <p:cNvSpPr>
            <a:spLocks noGrp="1"/>
          </p:cNvSpPr>
          <p:nvPr>
            <p:ph type="sldNum" sz="quarter" idx="12"/>
          </p:nvPr>
        </p:nvSpPr>
        <p:spPr/>
        <p:txBody>
          <a:bodyPr/>
          <a:lstStyle/>
          <a:p>
            <a:fld id="{15B6B7EA-10DC-4A62-A2C6-8FBD6DAEA9BB}" type="slidenum">
              <a:rPr lang="en-GB" smtClean="0"/>
              <a:t>‹#›</a:t>
            </a:fld>
            <a:endParaRPr lang="en-GB"/>
          </a:p>
        </p:txBody>
      </p:sp>
      <p:pic>
        <p:nvPicPr>
          <p:cNvPr id="8" name="Picture 7">
            <a:extLst>
              <a:ext uri="{FF2B5EF4-FFF2-40B4-BE49-F238E27FC236}">
                <a16:creationId xmlns:a16="http://schemas.microsoft.com/office/drawing/2014/main" id="{69045D16-DECF-ECAF-365E-2DBA8D6606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98071" y="5743506"/>
            <a:ext cx="620018" cy="620018"/>
          </a:xfrm>
          <a:prstGeom prst="rect">
            <a:avLst/>
          </a:prstGeom>
        </p:spPr>
      </p:pic>
      <p:sp>
        <p:nvSpPr>
          <p:cNvPr id="9" name="TextBox 8">
            <a:extLst>
              <a:ext uri="{FF2B5EF4-FFF2-40B4-BE49-F238E27FC236}">
                <a16:creationId xmlns:a16="http://schemas.microsoft.com/office/drawing/2014/main" id="{DD81B167-2585-EB76-E758-CD8B674B0C44}"/>
              </a:ext>
            </a:extLst>
          </p:cNvPr>
          <p:cNvSpPr txBox="1"/>
          <p:nvPr userDrawn="1"/>
        </p:nvSpPr>
        <p:spPr>
          <a:xfrm>
            <a:off x="0" y="6594357"/>
            <a:ext cx="12192000" cy="184666"/>
          </a:xfrm>
          <a:prstGeom prst="rect">
            <a:avLst/>
          </a:prstGeom>
          <a:noFill/>
        </p:spPr>
        <p:txBody>
          <a:bodyPr wrap="square" rtlCol="0">
            <a:spAutoFit/>
          </a:bodyPr>
          <a:lstStyle/>
          <a:p>
            <a:pPr algn="ctr"/>
            <a:r>
              <a:rPr lang="en-GB" sz="600" dirty="0"/>
              <a:t>These materials are provided by the Salonika Campaign Society and freely available for use by UK schools who may use and adapt them to suit the needs of their learners. </a:t>
            </a:r>
          </a:p>
        </p:txBody>
      </p:sp>
      <p:sp>
        <p:nvSpPr>
          <p:cNvPr id="10" name="TextBox 9">
            <a:extLst>
              <a:ext uri="{FF2B5EF4-FFF2-40B4-BE49-F238E27FC236}">
                <a16:creationId xmlns:a16="http://schemas.microsoft.com/office/drawing/2014/main" id="{5882ECFC-97DE-8219-09AA-934D7E08090A}"/>
              </a:ext>
            </a:extLst>
          </p:cNvPr>
          <p:cNvSpPr txBox="1"/>
          <p:nvPr userDrawn="1"/>
        </p:nvSpPr>
        <p:spPr>
          <a:xfrm>
            <a:off x="10424160" y="6440468"/>
            <a:ext cx="1767840" cy="307777"/>
          </a:xfrm>
          <a:prstGeom prst="rect">
            <a:avLst/>
          </a:prstGeom>
          <a:noFill/>
        </p:spPr>
        <p:txBody>
          <a:bodyPr wrap="square">
            <a:spAutoFit/>
          </a:bodyPr>
          <a:lstStyle/>
          <a:p>
            <a:pPr algn="ctr">
              <a:buNone/>
            </a:pPr>
            <a:r>
              <a:rPr lang="en-GB" sz="700" dirty="0">
                <a:hlinkClick r:id="rId3"/>
              </a:rPr>
              <a:t>Salonika Campaign Society, 1915-1918</a:t>
            </a:r>
            <a:endParaRPr lang="en-GB" sz="700" dirty="0"/>
          </a:p>
          <a:p>
            <a:pPr algn="ctr">
              <a:buNone/>
            </a:pPr>
            <a:r>
              <a:rPr lang="en-GB" sz="700" dirty="0"/>
              <a:t>We will remember them all</a:t>
            </a:r>
          </a:p>
        </p:txBody>
      </p:sp>
    </p:spTree>
    <p:extLst>
      <p:ext uri="{BB962C8B-B14F-4D97-AF65-F5344CB8AC3E}">
        <p14:creationId xmlns:p14="http://schemas.microsoft.com/office/powerpoint/2010/main" val="12559170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C6AD8-75A6-63EF-FA91-33499C6647B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978B70F-A67C-4F59-7CD9-0CB4AC1BA2B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25C67FC-6AC0-93F6-9CEB-56D325EAA7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7C74C8A-A10E-216B-B5F5-38BBB56F183E}"/>
              </a:ext>
            </a:extLst>
          </p:cNvPr>
          <p:cNvSpPr>
            <a:spLocks noGrp="1"/>
          </p:cNvSpPr>
          <p:nvPr>
            <p:ph type="dt" sz="half" idx="10"/>
          </p:nvPr>
        </p:nvSpPr>
        <p:spPr/>
        <p:txBody>
          <a:bodyPr/>
          <a:lstStyle/>
          <a:p>
            <a:fld id="{16A30172-2FCD-4D4B-A4A6-9F82075A58E8}" type="datetimeFigureOut">
              <a:rPr lang="en-GB" smtClean="0"/>
              <a:t>04/03/2026</a:t>
            </a:fld>
            <a:endParaRPr lang="en-GB"/>
          </a:p>
        </p:txBody>
      </p:sp>
      <p:sp>
        <p:nvSpPr>
          <p:cNvPr id="6" name="Footer Placeholder 5">
            <a:extLst>
              <a:ext uri="{FF2B5EF4-FFF2-40B4-BE49-F238E27FC236}">
                <a16:creationId xmlns:a16="http://schemas.microsoft.com/office/drawing/2014/main" id="{7E8A4DC7-B639-8259-F283-C2709F77EB9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9B81149-210A-7CFB-03AA-7C2991C86FC4}"/>
              </a:ext>
            </a:extLst>
          </p:cNvPr>
          <p:cNvSpPr>
            <a:spLocks noGrp="1"/>
          </p:cNvSpPr>
          <p:nvPr>
            <p:ph type="sldNum" sz="quarter" idx="12"/>
          </p:nvPr>
        </p:nvSpPr>
        <p:spPr/>
        <p:txBody>
          <a:bodyPr/>
          <a:lstStyle/>
          <a:p>
            <a:fld id="{15B6B7EA-10DC-4A62-A2C6-8FBD6DAEA9BB}" type="slidenum">
              <a:rPr lang="en-GB" smtClean="0"/>
              <a:t>‹#›</a:t>
            </a:fld>
            <a:endParaRPr lang="en-GB"/>
          </a:p>
        </p:txBody>
      </p:sp>
      <p:pic>
        <p:nvPicPr>
          <p:cNvPr id="8" name="Picture 7">
            <a:extLst>
              <a:ext uri="{FF2B5EF4-FFF2-40B4-BE49-F238E27FC236}">
                <a16:creationId xmlns:a16="http://schemas.microsoft.com/office/drawing/2014/main" id="{AF0DCA0E-D749-286E-AB93-401228B6A4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98071" y="5743506"/>
            <a:ext cx="620018" cy="620018"/>
          </a:xfrm>
          <a:prstGeom prst="rect">
            <a:avLst/>
          </a:prstGeom>
        </p:spPr>
      </p:pic>
      <p:sp>
        <p:nvSpPr>
          <p:cNvPr id="9" name="TextBox 8">
            <a:extLst>
              <a:ext uri="{FF2B5EF4-FFF2-40B4-BE49-F238E27FC236}">
                <a16:creationId xmlns:a16="http://schemas.microsoft.com/office/drawing/2014/main" id="{EB2175E8-375A-C883-E6FB-96B3DDD57BD7}"/>
              </a:ext>
            </a:extLst>
          </p:cNvPr>
          <p:cNvSpPr txBox="1"/>
          <p:nvPr userDrawn="1"/>
        </p:nvSpPr>
        <p:spPr>
          <a:xfrm>
            <a:off x="0" y="6594357"/>
            <a:ext cx="12192000" cy="184666"/>
          </a:xfrm>
          <a:prstGeom prst="rect">
            <a:avLst/>
          </a:prstGeom>
          <a:noFill/>
        </p:spPr>
        <p:txBody>
          <a:bodyPr wrap="square" rtlCol="0">
            <a:spAutoFit/>
          </a:bodyPr>
          <a:lstStyle/>
          <a:p>
            <a:pPr algn="ctr"/>
            <a:r>
              <a:rPr lang="en-GB" sz="600" dirty="0"/>
              <a:t>These materials are provided by the Salonika Campaign Society and freely available for use by UK schools who may use and adapt them to suit the needs of their learners. </a:t>
            </a:r>
          </a:p>
        </p:txBody>
      </p:sp>
      <p:sp>
        <p:nvSpPr>
          <p:cNvPr id="10" name="TextBox 9">
            <a:extLst>
              <a:ext uri="{FF2B5EF4-FFF2-40B4-BE49-F238E27FC236}">
                <a16:creationId xmlns:a16="http://schemas.microsoft.com/office/drawing/2014/main" id="{D7F68921-58A1-1AEF-64DB-0A6997F0F3EB}"/>
              </a:ext>
            </a:extLst>
          </p:cNvPr>
          <p:cNvSpPr txBox="1"/>
          <p:nvPr userDrawn="1"/>
        </p:nvSpPr>
        <p:spPr>
          <a:xfrm>
            <a:off x="10424160" y="6440468"/>
            <a:ext cx="1767840" cy="307777"/>
          </a:xfrm>
          <a:prstGeom prst="rect">
            <a:avLst/>
          </a:prstGeom>
          <a:noFill/>
        </p:spPr>
        <p:txBody>
          <a:bodyPr wrap="square">
            <a:spAutoFit/>
          </a:bodyPr>
          <a:lstStyle/>
          <a:p>
            <a:pPr algn="ctr">
              <a:buNone/>
            </a:pPr>
            <a:r>
              <a:rPr lang="en-GB" sz="700" dirty="0">
                <a:hlinkClick r:id="rId3"/>
              </a:rPr>
              <a:t>Salonika Campaign Society, 1915-1918</a:t>
            </a:r>
            <a:endParaRPr lang="en-GB" sz="700" dirty="0"/>
          </a:p>
          <a:p>
            <a:pPr algn="ctr">
              <a:buNone/>
            </a:pPr>
            <a:r>
              <a:rPr lang="en-GB" sz="700" dirty="0"/>
              <a:t>We will remember them all</a:t>
            </a:r>
          </a:p>
        </p:txBody>
      </p:sp>
    </p:spTree>
    <p:extLst>
      <p:ext uri="{BB962C8B-B14F-4D97-AF65-F5344CB8AC3E}">
        <p14:creationId xmlns:p14="http://schemas.microsoft.com/office/powerpoint/2010/main" val="4642613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06F79-CE8A-3F42-242D-6DB3E9AAB71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1A84022-8BF9-CDDB-3733-EB89CB88C74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A88EFE7-6A88-3F90-BE37-CB0815C74239}"/>
              </a:ext>
            </a:extLst>
          </p:cNvPr>
          <p:cNvSpPr>
            <a:spLocks noGrp="1"/>
          </p:cNvSpPr>
          <p:nvPr>
            <p:ph type="dt" sz="half" idx="10"/>
          </p:nvPr>
        </p:nvSpPr>
        <p:spPr/>
        <p:txBody>
          <a:bodyPr/>
          <a:lstStyle/>
          <a:p>
            <a:fld id="{16A30172-2FCD-4D4B-A4A6-9F82075A58E8}" type="datetimeFigureOut">
              <a:rPr lang="en-GB" smtClean="0"/>
              <a:t>04/03/2026</a:t>
            </a:fld>
            <a:endParaRPr lang="en-GB"/>
          </a:p>
        </p:txBody>
      </p:sp>
      <p:sp>
        <p:nvSpPr>
          <p:cNvPr id="5" name="Footer Placeholder 4">
            <a:extLst>
              <a:ext uri="{FF2B5EF4-FFF2-40B4-BE49-F238E27FC236}">
                <a16:creationId xmlns:a16="http://schemas.microsoft.com/office/drawing/2014/main" id="{3C8F8941-D1B4-1AB0-7A68-6EC37B8F0DC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6CAF6A5-A4BD-B323-5DFA-1E25E0D07818}"/>
              </a:ext>
            </a:extLst>
          </p:cNvPr>
          <p:cNvSpPr>
            <a:spLocks noGrp="1"/>
          </p:cNvSpPr>
          <p:nvPr>
            <p:ph type="sldNum" sz="quarter" idx="12"/>
          </p:nvPr>
        </p:nvSpPr>
        <p:spPr/>
        <p:txBody>
          <a:bodyPr/>
          <a:lstStyle/>
          <a:p>
            <a:fld id="{15B6B7EA-10DC-4A62-A2C6-8FBD6DAEA9BB}" type="slidenum">
              <a:rPr lang="en-GB" smtClean="0"/>
              <a:t>‹#›</a:t>
            </a:fld>
            <a:endParaRPr lang="en-GB"/>
          </a:p>
        </p:txBody>
      </p:sp>
      <p:pic>
        <p:nvPicPr>
          <p:cNvPr id="7" name="Picture 6">
            <a:extLst>
              <a:ext uri="{FF2B5EF4-FFF2-40B4-BE49-F238E27FC236}">
                <a16:creationId xmlns:a16="http://schemas.microsoft.com/office/drawing/2014/main" id="{0F440D48-CBB7-1F92-56CB-AC7EEEDDF24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98071" y="5743506"/>
            <a:ext cx="620018" cy="620018"/>
          </a:xfrm>
          <a:prstGeom prst="rect">
            <a:avLst/>
          </a:prstGeom>
        </p:spPr>
      </p:pic>
      <p:sp>
        <p:nvSpPr>
          <p:cNvPr id="8" name="TextBox 7">
            <a:extLst>
              <a:ext uri="{FF2B5EF4-FFF2-40B4-BE49-F238E27FC236}">
                <a16:creationId xmlns:a16="http://schemas.microsoft.com/office/drawing/2014/main" id="{1A6FC4BB-8B40-857F-AD30-EAAD9AE0A375}"/>
              </a:ext>
            </a:extLst>
          </p:cNvPr>
          <p:cNvSpPr txBox="1"/>
          <p:nvPr userDrawn="1"/>
        </p:nvSpPr>
        <p:spPr>
          <a:xfrm>
            <a:off x="0" y="6594357"/>
            <a:ext cx="12192000" cy="184666"/>
          </a:xfrm>
          <a:prstGeom prst="rect">
            <a:avLst/>
          </a:prstGeom>
          <a:noFill/>
        </p:spPr>
        <p:txBody>
          <a:bodyPr wrap="square" rtlCol="0">
            <a:spAutoFit/>
          </a:bodyPr>
          <a:lstStyle/>
          <a:p>
            <a:pPr algn="ctr"/>
            <a:r>
              <a:rPr lang="en-GB" sz="600" dirty="0"/>
              <a:t>These materials are provided by the Salonika Campaign Society and freely available for use by UK schools who may use and adapt them to suit the needs of their learners. </a:t>
            </a:r>
          </a:p>
        </p:txBody>
      </p:sp>
      <p:sp>
        <p:nvSpPr>
          <p:cNvPr id="9" name="TextBox 8">
            <a:extLst>
              <a:ext uri="{FF2B5EF4-FFF2-40B4-BE49-F238E27FC236}">
                <a16:creationId xmlns:a16="http://schemas.microsoft.com/office/drawing/2014/main" id="{0FB2136A-F8AB-CB0E-94E0-BA5AB67A3F69}"/>
              </a:ext>
            </a:extLst>
          </p:cNvPr>
          <p:cNvSpPr txBox="1"/>
          <p:nvPr userDrawn="1"/>
        </p:nvSpPr>
        <p:spPr>
          <a:xfrm>
            <a:off x="10424160" y="6440468"/>
            <a:ext cx="1767840" cy="307777"/>
          </a:xfrm>
          <a:prstGeom prst="rect">
            <a:avLst/>
          </a:prstGeom>
          <a:noFill/>
        </p:spPr>
        <p:txBody>
          <a:bodyPr wrap="square">
            <a:spAutoFit/>
          </a:bodyPr>
          <a:lstStyle/>
          <a:p>
            <a:pPr algn="ctr">
              <a:buNone/>
            </a:pPr>
            <a:r>
              <a:rPr lang="en-GB" sz="700" dirty="0">
                <a:hlinkClick r:id="rId3"/>
              </a:rPr>
              <a:t>Salonika Campaign Society, 1915-1918</a:t>
            </a:r>
            <a:endParaRPr lang="en-GB" sz="700" dirty="0"/>
          </a:p>
          <a:p>
            <a:pPr algn="ctr">
              <a:buNone/>
            </a:pPr>
            <a:r>
              <a:rPr lang="en-GB" sz="700" dirty="0"/>
              <a:t>We will remember them all</a:t>
            </a:r>
          </a:p>
        </p:txBody>
      </p:sp>
    </p:spTree>
    <p:extLst>
      <p:ext uri="{BB962C8B-B14F-4D97-AF65-F5344CB8AC3E}">
        <p14:creationId xmlns:p14="http://schemas.microsoft.com/office/powerpoint/2010/main" val="16436785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35C2619-E0C6-7D05-A87D-0A49EC1E29A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8CA0F74-2B08-CC4B-6F6A-8BA1F7AD1A2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331AA59-65F5-8FCB-FB0A-AF400CDE5017}"/>
              </a:ext>
            </a:extLst>
          </p:cNvPr>
          <p:cNvSpPr>
            <a:spLocks noGrp="1"/>
          </p:cNvSpPr>
          <p:nvPr>
            <p:ph type="dt" sz="half" idx="10"/>
          </p:nvPr>
        </p:nvSpPr>
        <p:spPr/>
        <p:txBody>
          <a:bodyPr/>
          <a:lstStyle/>
          <a:p>
            <a:fld id="{16A30172-2FCD-4D4B-A4A6-9F82075A58E8}" type="datetimeFigureOut">
              <a:rPr lang="en-GB" smtClean="0"/>
              <a:t>04/03/2026</a:t>
            </a:fld>
            <a:endParaRPr lang="en-GB"/>
          </a:p>
        </p:txBody>
      </p:sp>
      <p:sp>
        <p:nvSpPr>
          <p:cNvPr id="5" name="Footer Placeholder 4">
            <a:extLst>
              <a:ext uri="{FF2B5EF4-FFF2-40B4-BE49-F238E27FC236}">
                <a16:creationId xmlns:a16="http://schemas.microsoft.com/office/drawing/2014/main" id="{5FB7BB7B-3C33-8539-6C6D-F985AECD4C8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F12DA93-B97A-0C3F-B399-4FBEE266B6C8}"/>
              </a:ext>
            </a:extLst>
          </p:cNvPr>
          <p:cNvSpPr>
            <a:spLocks noGrp="1"/>
          </p:cNvSpPr>
          <p:nvPr>
            <p:ph type="sldNum" sz="quarter" idx="12"/>
          </p:nvPr>
        </p:nvSpPr>
        <p:spPr/>
        <p:txBody>
          <a:bodyPr/>
          <a:lstStyle/>
          <a:p>
            <a:fld id="{15B6B7EA-10DC-4A62-A2C6-8FBD6DAEA9BB}" type="slidenum">
              <a:rPr lang="en-GB" smtClean="0"/>
              <a:t>‹#›</a:t>
            </a:fld>
            <a:endParaRPr lang="en-GB"/>
          </a:p>
        </p:txBody>
      </p:sp>
    </p:spTree>
    <p:extLst>
      <p:ext uri="{BB962C8B-B14F-4D97-AF65-F5344CB8AC3E}">
        <p14:creationId xmlns:p14="http://schemas.microsoft.com/office/powerpoint/2010/main" val="4601952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E709BF94-F2B0-196E-E4EF-90326008AFF8}"/>
              </a:ext>
            </a:extLst>
          </p:cNvPr>
          <p:cNvPicPr>
            <a:picLocks noChangeAspect="1" noChangeArrowheads="1"/>
          </p:cNvPicPr>
          <p:nvPr userDrawn="1"/>
        </p:nvPicPr>
        <p:blipFill>
          <a:blip r:embed="rId13">
            <a:alphaModFix amt="35000"/>
            <a:extLst>
              <a:ext uri="{28A0092B-C50C-407E-A947-70E740481C1C}">
                <a14:useLocalDpi xmlns:a14="http://schemas.microsoft.com/office/drawing/2010/main" val="0"/>
              </a:ext>
            </a:extLst>
          </a:blip>
          <a:srcRect/>
          <a:stretch>
            <a:fillRect/>
          </a:stretch>
        </p:blipFill>
        <p:spPr bwMode="auto">
          <a:xfrm>
            <a:off x="-1" y="0"/>
            <a:ext cx="12218139"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a:extLst>
              <a:ext uri="{FF2B5EF4-FFF2-40B4-BE49-F238E27FC236}">
                <a16:creationId xmlns:a16="http://schemas.microsoft.com/office/drawing/2014/main" id="{264AB8A3-C8E1-7ADA-4286-01B4824D79A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D98C918-59FC-F9BA-50C7-5D6AC5806FA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F30F384-0FC6-F430-6197-17D04C0B116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6A30172-2FCD-4D4B-A4A6-9F82075A58E8}" type="datetimeFigureOut">
              <a:rPr lang="en-GB" smtClean="0"/>
              <a:t>04/03/2026</a:t>
            </a:fld>
            <a:endParaRPr lang="en-GB"/>
          </a:p>
        </p:txBody>
      </p:sp>
      <p:sp>
        <p:nvSpPr>
          <p:cNvPr id="5" name="Footer Placeholder 4">
            <a:extLst>
              <a:ext uri="{FF2B5EF4-FFF2-40B4-BE49-F238E27FC236}">
                <a16:creationId xmlns:a16="http://schemas.microsoft.com/office/drawing/2014/main" id="{610F4041-7AF8-5313-265C-8A5FC01E569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F796EAE5-0D0B-F82A-E53E-253BAE18C38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5B6B7EA-10DC-4A62-A2C6-8FBD6DAEA9BB}" type="slidenum">
              <a:rPr lang="en-GB" smtClean="0"/>
              <a:t>‹#›</a:t>
            </a:fld>
            <a:endParaRPr lang="en-GB"/>
          </a:p>
        </p:txBody>
      </p:sp>
    </p:spTree>
    <p:extLst>
      <p:ext uri="{BB962C8B-B14F-4D97-AF65-F5344CB8AC3E}">
        <p14:creationId xmlns:p14="http://schemas.microsoft.com/office/powerpoint/2010/main" val="10167283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6.png"/><Relationship Id="rId7"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s://earth.google.com/web/data=MkEKPwo9CiExdU12U2NkVUphb1hjR2NLSWQ5WDZ1aWVrZTEzWXc3czcSFgoUMEREN0YwNEU2MzNDNjZDOTkzQzQgAUICCABKCAiNgvK8BBAB" TargetMode="External"/><Relationship Id="rId5" Type="http://schemas.openxmlformats.org/officeDocument/2006/relationships/image" Target="../media/image8.jpe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ideo" Target="https://www.youtube.com/embed/49WAjn744hE?feature=oembed" TargetMode="Externa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8.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image" Target="../media/image24.jpeg"/></Relationships>
</file>

<file path=ppt/slides/_rels/slide25.xml.rels><?xml version="1.0" encoding="UTF-8" standalone="yes"?>
<Relationships xmlns="http://schemas.openxmlformats.org/package/2006/relationships"><Relationship Id="rId3" Type="http://schemas.openxmlformats.org/officeDocument/2006/relationships/hyperlink" Target="https://www.iwm.org.uk/collections/item/object/1060000196" TargetMode="External"/><Relationship Id="rId2" Type="http://schemas.openxmlformats.org/officeDocument/2006/relationships/notesSlide" Target="../notesSlides/notesSlide25.xml"/><Relationship Id="rId1" Type="http://schemas.openxmlformats.org/officeDocument/2006/relationships/slideLayout" Target="../slideLayouts/slideLayout4.xml"/><Relationship Id="rId5" Type="http://schemas.openxmlformats.org/officeDocument/2006/relationships/image" Target="../media/image26.png"/><Relationship Id="rId4" Type="http://schemas.openxmlformats.org/officeDocument/2006/relationships/image" Target="../media/image25.jpg"/></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2.xml"/><Relationship Id="rId1" Type="http://schemas.openxmlformats.org/officeDocument/2006/relationships/slideLayout" Target="../slideLayouts/slideLayout4.xml"/><Relationship Id="rId4" Type="http://schemas.openxmlformats.org/officeDocument/2006/relationships/image" Target="../media/image36.png"/></Relationships>
</file>

<file path=ppt/slides/_rels/slide3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3.xml"/><Relationship Id="rId1" Type="http://schemas.openxmlformats.org/officeDocument/2006/relationships/slideLayout" Target="../slideLayouts/slideLayout4.xml"/><Relationship Id="rId4" Type="http://schemas.openxmlformats.org/officeDocument/2006/relationships/image" Target="../media/image38.png"/></Relationships>
</file>

<file path=ppt/slides/_rels/slide3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41.jpeg"/><Relationship Id="rId4" Type="http://schemas.openxmlformats.org/officeDocument/2006/relationships/image" Target="../media/image40.jpeg"/></Relationships>
</file>

<file path=ppt/slides/_rels/slide37.xml.rels><?xml version="1.0" encoding="UTF-8" standalone="yes"?>
<Relationships xmlns="http://schemas.openxmlformats.org/package/2006/relationships"><Relationship Id="rId3" Type="http://schemas.openxmlformats.org/officeDocument/2006/relationships/image" Target="../media/image42.jpeg"/><Relationship Id="rId7" Type="http://schemas.openxmlformats.org/officeDocument/2006/relationships/image" Target="../media/image46.png"/><Relationship Id="rId2" Type="http://schemas.openxmlformats.org/officeDocument/2006/relationships/notesSlide" Target="../notesSlides/notesSlide37.xml"/><Relationship Id="rId1" Type="http://schemas.openxmlformats.org/officeDocument/2006/relationships/slideLayout" Target="../slideLayouts/slideLayout4.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3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1.xml"/><Relationship Id="rId1" Type="http://schemas.openxmlformats.org/officeDocument/2006/relationships/slideLayout" Target="../slideLayouts/slideLayout4.xml"/><Relationship Id="rId4" Type="http://schemas.openxmlformats.org/officeDocument/2006/relationships/image" Target="../media/image51.jpeg"/></Relationships>
</file>

<file path=ppt/slides/_rels/slide4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2.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43.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3.xml"/><Relationship Id="rId1" Type="http://schemas.openxmlformats.org/officeDocument/2006/relationships/slideLayout" Target="../slideLayouts/slideLayout4.xml"/><Relationship Id="rId4" Type="http://schemas.openxmlformats.org/officeDocument/2006/relationships/image" Target="../media/image54.jp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64EA251D-E1A1-6600-AC1B-57D1E519C6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12218139"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BA0BF99-13E3-088E-094D-5C636C824EC6}"/>
              </a:ext>
            </a:extLst>
          </p:cNvPr>
          <p:cNvSpPr txBox="1"/>
          <p:nvPr/>
        </p:nvSpPr>
        <p:spPr>
          <a:xfrm>
            <a:off x="5775960" y="1617660"/>
            <a:ext cx="5722620" cy="2277547"/>
          </a:xfrm>
          <a:prstGeom prst="rect">
            <a:avLst/>
          </a:prstGeom>
          <a:noFill/>
        </p:spPr>
        <p:txBody>
          <a:bodyPr wrap="square" rtlCol="0">
            <a:spAutoFit/>
          </a:bodyPr>
          <a:lstStyle/>
          <a:p>
            <a:pPr algn="ctr"/>
            <a:r>
              <a:rPr lang="en-GB" sz="8800" b="1" dirty="0">
                <a:latin typeface="+mj-lt"/>
                <a:ea typeface="Tahoma" panose="020B0604030504040204" pitchFamily="34" charset="0"/>
                <a:cs typeface="Tahoma" panose="020B0604030504040204" pitchFamily="34" charset="0"/>
              </a:rPr>
              <a:t>Salonika</a:t>
            </a:r>
          </a:p>
          <a:p>
            <a:pPr algn="ctr"/>
            <a:r>
              <a:rPr lang="en-GB" sz="5400" b="1" dirty="0">
                <a:latin typeface="+mj-lt"/>
                <a:ea typeface="Tahoma" panose="020B0604030504040204" pitchFamily="34" charset="0"/>
                <a:cs typeface="Tahoma" panose="020B0604030504040204" pitchFamily="34" charset="0"/>
              </a:rPr>
              <a:t>1915-1918</a:t>
            </a:r>
          </a:p>
        </p:txBody>
      </p:sp>
    </p:spTree>
    <p:extLst>
      <p:ext uri="{BB962C8B-B14F-4D97-AF65-F5344CB8AC3E}">
        <p14:creationId xmlns:p14="http://schemas.microsoft.com/office/powerpoint/2010/main" val="36397371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D742F-4A3B-2112-0045-C142DB01B0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343426-291C-A73A-A690-0F18BE6E3C0A}"/>
              </a:ext>
            </a:extLst>
          </p:cNvPr>
          <p:cNvSpPr>
            <a:spLocks noGrp="1"/>
          </p:cNvSpPr>
          <p:nvPr>
            <p:ph type="title"/>
          </p:nvPr>
        </p:nvSpPr>
        <p:spPr>
          <a:xfrm>
            <a:off x="838200" y="365125"/>
            <a:ext cx="10515600" cy="1325563"/>
          </a:xfrm>
        </p:spPr>
        <p:txBody>
          <a:bodyPr anchor="ctr">
            <a:normAutofit/>
          </a:bodyPr>
          <a:lstStyle/>
          <a:p>
            <a:r>
              <a:rPr lang="en-GB" b="1" dirty="0"/>
              <a:t>Salonika Campaign 1915-1918</a:t>
            </a:r>
          </a:p>
        </p:txBody>
      </p:sp>
      <p:pic>
        <p:nvPicPr>
          <p:cNvPr id="2054" name="Picture 6">
            <a:extLst>
              <a:ext uri="{FF2B5EF4-FFF2-40B4-BE49-F238E27FC236}">
                <a16:creationId xmlns:a16="http://schemas.microsoft.com/office/drawing/2014/main" id="{258B2122-6E20-F308-7C2E-A6007BF5752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a:fillRect/>
          </a:stretch>
        </p:blipFill>
        <p:spPr bwMode="auto">
          <a:xfrm>
            <a:off x="242940" y="1294448"/>
            <a:ext cx="6516000" cy="5033689"/>
          </a:xfrm>
          <a:prstGeom prst="rect">
            <a:avLst/>
          </a:prstGeom>
          <a:solidFill>
            <a:srgbClr val="FFFFFF"/>
          </a:solidFill>
        </p:spPr>
      </p:pic>
      <p:sp>
        <p:nvSpPr>
          <p:cNvPr id="3" name="Content Placeholder 2">
            <a:extLst>
              <a:ext uri="{FF2B5EF4-FFF2-40B4-BE49-F238E27FC236}">
                <a16:creationId xmlns:a16="http://schemas.microsoft.com/office/drawing/2014/main" id="{EC6BDB8A-7499-EA38-352E-00C8D3A5D565}"/>
              </a:ext>
            </a:extLst>
          </p:cNvPr>
          <p:cNvSpPr>
            <a:spLocks noGrp="1"/>
          </p:cNvSpPr>
          <p:nvPr>
            <p:ph sz="half" idx="2"/>
          </p:nvPr>
        </p:nvSpPr>
        <p:spPr>
          <a:xfrm>
            <a:off x="6842760" y="1690688"/>
            <a:ext cx="5181600" cy="4351338"/>
          </a:xfrm>
        </p:spPr>
        <p:txBody>
          <a:bodyPr>
            <a:normAutofit/>
          </a:bodyPr>
          <a:lstStyle/>
          <a:p>
            <a:r>
              <a:rPr lang="en-GB" dirty="0"/>
              <a:t>What is a ‘Campaign’?</a:t>
            </a:r>
          </a:p>
          <a:p>
            <a:r>
              <a:rPr lang="en-GB" dirty="0"/>
              <a:t>The Salonika Campaign was part of the First World War and was fought from 1915 to 1918.</a:t>
            </a:r>
          </a:p>
          <a:p>
            <a:r>
              <a:rPr lang="en-GB" dirty="0"/>
              <a:t>In the Salonika Campaign, British soldiers fought alongside allies in Salonika, far from the better-known battlefields in France.</a:t>
            </a:r>
          </a:p>
        </p:txBody>
      </p:sp>
    </p:spTree>
    <p:extLst>
      <p:ext uri="{BB962C8B-B14F-4D97-AF65-F5344CB8AC3E}">
        <p14:creationId xmlns:p14="http://schemas.microsoft.com/office/powerpoint/2010/main" val="690264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5369A-F098-14D8-8FDF-C60A9D41FC92}"/>
              </a:ext>
            </a:extLst>
          </p:cNvPr>
          <p:cNvSpPr>
            <a:spLocks noGrp="1"/>
          </p:cNvSpPr>
          <p:nvPr>
            <p:ph type="title"/>
          </p:nvPr>
        </p:nvSpPr>
        <p:spPr>
          <a:xfrm>
            <a:off x="0" y="2292350"/>
            <a:ext cx="12192000" cy="2273300"/>
          </a:xfrm>
        </p:spPr>
        <p:txBody>
          <a:bodyPr anchor="ctr">
            <a:noAutofit/>
          </a:bodyPr>
          <a:lstStyle/>
          <a:p>
            <a:pPr algn="ctr"/>
            <a:r>
              <a:rPr lang="en-GB" sz="7200" b="1" dirty="0"/>
              <a:t>Part 1  </a:t>
            </a:r>
            <a:br>
              <a:rPr lang="en-GB" sz="7200" b="1" dirty="0"/>
            </a:br>
            <a:r>
              <a:rPr lang="en-GB" sz="7200" b="1" dirty="0"/>
              <a:t>Salonika?</a:t>
            </a:r>
          </a:p>
        </p:txBody>
      </p:sp>
    </p:spTree>
    <p:extLst>
      <p:ext uri="{BB962C8B-B14F-4D97-AF65-F5344CB8AC3E}">
        <p14:creationId xmlns:p14="http://schemas.microsoft.com/office/powerpoint/2010/main" val="19981129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37BCE0-3D7E-1185-C4B8-3EDAD988E0F8}"/>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57B26142-111C-4216-851B-6F6A63B80D59}"/>
              </a:ext>
            </a:extLst>
          </p:cNvPr>
          <p:cNvSpPr/>
          <p:nvPr/>
        </p:nvSpPr>
        <p:spPr>
          <a:xfrm>
            <a:off x="0" y="0"/>
            <a:ext cx="12192000" cy="68580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a:p>
          <a:p>
            <a:pPr algn="ctr"/>
            <a:endParaRPr lang="en-GB"/>
          </a:p>
        </p:txBody>
      </p:sp>
      <p:pic>
        <p:nvPicPr>
          <p:cNvPr id="2050" name="Picture 2" descr="Europe Map Political PDF">
            <a:extLst>
              <a:ext uri="{FF2B5EF4-FFF2-40B4-BE49-F238E27FC236}">
                <a16:creationId xmlns:a16="http://schemas.microsoft.com/office/drawing/2014/main" id="{5938286F-02BC-2724-85EB-2B1684C081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9125" y="0"/>
            <a:ext cx="85344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Callout: Quad Arrow 6">
            <a:extLst>
              <a:ext uri="{FF2B5EF4-FFF2-40B4-BE49-F238E27FC236}">
                <a16:creationId xmlns:a16="http://schemas.microsoft.com/office/drawing/2014/main" id="{F9806D74-9654-3987-EFAA-42DA23158F64}"/>
              </a:ext>
            </a:extLst>
          </p:cNvPr>
          <p:cNvSpPr/>
          <p:nvPr/>
        </p:nvSpPr>
        <p:spPr>
          <a:xfrm>
            <a:off x="5229225" y="5724525"/>
            <a:ext cx="419100" cy="419100"/>
          </a:xfrm>
          <a:prstGeom prst="quadArrowCallou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endParaRPr>
          </a:p>
        </p:txBody>
      </p:sp>
      <p:sp>
        <p:nvSpPr>
          <p:cNvPr id="9" name="Callout: Quad Arrow 8">
            <a:extLst>
              <a:ext uri="{FF2B5EF4-FFF2-40B4-BE49-F238E27FC236}">
                <a16:creationId xmlns:a16="http://schemas.microsoft.com/office/drawing/2014/main" id="{95590B65-B3FE-798F-5AD1-ED5F085C9519}"/>
              </a:ext>
            </a:extLst>
          </p:cNvPr>
          <p:cNvSpPr/>
          <p:nvPr/>
        </p:nvSpPr>
        <p:spPr>
          <a:xfrm>
            <a:off x="5676900" y="5638800"/>
            <a:ext cx="419100" cy="419100"/>
          </a:xfrm>
          <a:prstGeom prst="quadArrowCallout">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endParaRPr>
          </a:p>
        </p:txBody>
      </p:sp>
      <p:sp>
        <p:nvSpPr>
          <p:cNvPr id="6" name="TextBox 5">
            <a:extLst>
              <a:ext uri="{FF2B5EF4-FFF2-40B4-BE49-F238E27FC236}">
                <a16:creationId xmlns:a16="http://schemas.microsoft.com/office/drawing/2014/main" id="{4AD01A9D-06DC-579E-0F04-96BD245E641A}"/>
              </a:ext>
            </a:extLst>
          </p:cNvPr>
          <p:cNvSpPr txBox="1"/>
          <p:nvPr/>
        </p:nvSpPr>
        <p:spPr>
          <a:xfrm>
            <a:off x="5648325" y="4838700"/>
            <a:ext cx="3298031" cy="369332"/>
          </a:xfrm>
          <a:prstGeom prst="rect">
            <a:avLst/>
          </a:prstGeom>
          <a:solidFill>
            <a:schemeClr val="tx1"/>
          </a:solidFill>
        </p:spPr>
        <p:txBody>
          <a:bodyPr wrap="square">
            <a:spAutoFit/>
          </a:bodyPr>
          <a:lstStyle/>
          <a:p>
            <a:r>
              <a:rPr lang="en-GB" b="1" dirty="0">
                <a:solidFill>
                  <a:schemeClr val="bg1"/>
                </a:solidFill>
                <a:effectLst/>
              </a:rPr>
              <a:t>6,300 Kilometres / 3,915 Miles</a:t>
            </a:r>
            <a:endParaRPr lang="en-GB" b="1" dirty="0">
              <a:solidFill>
                <a:schemeClr val="bg1"/>
              </a:solidFill>
            </a:endParaRPr>
          </a:p>
        </p:txBody>
      </p:sp>
      <p:pic>
        <p:nvPicPr>
          <p:cNvPr id="10" name="Picture 9">
            <a:extLst>
              <a:ext uri="{FF2B5EF4-FFF2-40B4-BE49-F238E27FC236}">
                <a16:creationId xmlns:a16="http://schemas.microsoft.com/office/drawing/2014/main" id="{F1A2B116-AEAB-1A1F-F523-0B49466812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32049" y="3800235"/>
            <a:ext cx="554000" cy="369333"/>
          </a:xfrm>
          <a:prstGeom prst="rect">
            <a:avLst/>
          </a:prstGeom>
        </p:spPr>
      </p:pic>
      <p:sp>
        <p:nvSpPr>
          <p:cNvPr id="12" name="TextBox 11">
            <a:extLst>
              <a:ext uri="{FF2B5EF4-FFF2-40B4-BE49-F238E27FC236}">
                <a16:creationId xmlns:a16="http://schemas.microsoft.com/office/drawing/2014/main" id="{E6FF6791-BFDB-876A-B3B9-C9B9BDA0424E}"/>
              </a:ext>
            </a:extLst>
          </p:cNvPr>
          <p:cNvSpPr txBox="1"/>
          <p:nvPr/>
        </p:nvSpPr>
        <p:spPr>
          <a:xfrm>
            <a:off x="9197748" y="2055813"/>
            <a:ext cx="2950029" cy="584775"/>
          </a:xfrm>
          <a:prstGeom prst="rect">
            <a:avLst/>
          </a:prstGeom>
          <a:noFill/>
        </p:spPr>
        <p:txBody>
          <a:bodyPr wrap="square" rtlCol="0">
            <a:spAutoFit/>
          </a:bodyPr>
          <a:lstStyle/>
          <a:p>
            <a:pPr marL="171450" lvl="0" indent="-171450">
              <a:buFontTx/>
              <a:buChar char="-"/>
              <a:defRPr/>
            </a:pPr>
            <a:r>
              <a:rPr lang="en-GB" sz="1600" b="1" dirty="0">
                <a:solidFill>
                  <a:schemeClr val="bg1"/>
                </a:solidFill>
              </a:rPr>
              <a:t>How will troops get there?</a:t>
            </a:r>
          </a:p>
          <a:p>
            <a:pPr marL="171450" lvl="0" indent="-171450">
              <a:buFontTx/>
              <a:buChar char="-"/>
              <a:defRPr/>
            </a:pPr>
            <a:r>
              <a:rPr lang="en-GB" sz="1600" b="1" dirty="0">
                <a:solidFill>
                  <a:schemeClr val="bg1"/>
                </a:solidFill>
              </a:rPr>
              <a:t>How will supplies get there?</a:t>
            </a:r>
          </a:p>
        </p:txBody>
      </p:sp>
      <p:sp>
        <p:nvSpPr>
          <p:cNvPr id="13" name="TextBox 12">
            <a:extLst>
              <a:ext uri="{FF2B5EF4-FFF2-40B4-BE49-F238E27FC236}">
                <a16:creationId xmlns:a16="http://schemas.microsoft.com/office/drawing/2014/main" id="{39EDE5DC-1530-A1EF-8077-F7BED6091562}"/>
              </a:ext>
            </a:extLst>
          </p:cNvPr>
          <p:cNvSpPr txBox="1"/>
          <p:nvPr/>
        </p:nvSpPr>
        <p:spPr>
          <a:xfrm>
            <a:off x="9197748" y="2922776"/>
            <a:ext cx="2950029" cy="1323439"/>
          </a:xfrm>
          <a:prstGeom prst="rect">
            <a:avLst/>
          </a:prstGeom>
          <a:noFill/>
        </p:spPr>
        <p:txBody>
          <a:bodyPr wrap="square" rtlCol="0">
            <a:spAutoFit/>
          </a:bodyPr>
          <a:lstStyle>
            <a:defPPr>
              <a:defRPr lang="en-US"/>
            </a:defPPr>
            <a:lvl1pPr marL="171450" lvl="0" indent="-171450">
              <a:buFontTx/>
              <a:buChar char="-"/>
              <a:defRPr sz="1600" b="1">
                <a:solidFill>
                  <a:schemeClr val="bg1"/>
                </a:solidFill>
              </a:defRPr>
            </a:lvl1pPr>
          </a:lstStyle>
          <a:p>
            <a:r>
              <a:rPr lang="en-GB" dirty="0"/>
              <a:t>What will happen if the enemy has submarines?</a:t>
            </a:r>
          </a:p>
          <a:p>
            <a:r>
              <a:rPr lang="en-GB" dirty="0"/>
              <a:t>How can men go home on leave?.</a:t>
            </a:r>
          </a:p>
          <a:p>
            <a:endParaRPr lang="en-GB" dirty="0"/>
          </a:p>
        </p:txBody>
      </p:sp>
    </p:spTree>
    <p:extLst>
      <p:ext uri="{BB962C8B-B14F-4D97-AF65-F5344CB8AC3E}">
        <p14:creationId xmlns:p14="http://schemas.microsoft.com/office/powerpoint/2010/main" val="420504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9"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1750" fill="hold"/>
                                        <p:tgtEl>
                                          <p:spTgt spid="7"/>
                                        </p:tgtEl>
                                        <p:attrNameLst>
                                          <p:attrName>ppt_x</p:attrName>
                                        </p:attrNameLst>
                                      </p:cBhvr>
                                      <p:tavLst>
                                        <p:tav tm="0">
                                          <p:val>
                                            <p:strVal val="0-#ppt_w/2"/>
                                          </p:val>
                                        </p:tav>
                                        <p:tav tm="100000">
                                          <p:val>
                                            <p:strVal val="#ppt_x"/>
                                          </p:val>
                                        </p:tav>
                                      </p:tavLst>
                                    </p:anim>
                                    <p:anim calcmode="lin" valueType="num">
                                      <p:cBhvr additive="base">
                                        <p:cTn id="16" dur="175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3"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1750" fill="hold"/>
                                        <p:tgtEl>
                                          <p:spTgt spid="9"/>
                                        </p:tgtEl>
                                        <p:attrNameLst>
                                          <p:attrName>ppt_x</p:attrName>
                                        </p:attrNameLst>
                                      </p:cBhvr>
                                      <p:tavLst>
                                        <p:tav tm="0">
                                          <p:val>
                                            <p:strVal val="1+#ppt_w/2"/>
                                          </p:val>
                                        </p:tav>
                                        <p:tav tm="100000">
                                          <p:val>
                                            <p:strVal val="#ppt_x"/>
                                          </p:val>
                                        </p:tav>
                                      </p:tavLst>
                                    </p:anim>
                                    <p:anim calcmode="lin" valueType="num">
                                      <p:cBhvr additive="base">
                                        <p:cTn id="22" dur="175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0" presetClass="path" presetSubtype="0" accel="50000" decel="50000" fill="hold" nodeType="clickEffect">
                                  <p:stCondLst>
                                    <p:cond delay="0"/>
                                  </p:stCondLst>
                                  <p:childTnLst>
                                    <p:animMotion origin="layout" path="M 0.00169 0.00648 L 0.00169 0.00648 C -0.00144 0.00879 -0.00469 0.01088 -0.00769 0.01342 C -0.00886 0.01412 -0.00977 0.01528 -0.01081 0.0162 C -0.01263 0.01713 -0.01459 0.01782 -0.01628 0.01898 C -0.02227 0.02268 -0.01667 0.02222 -0.02565 0.02454 C -0.02956 0.02523 -0.03347 0.02546 -0.03737 0.02592 C -0.04167 0.02778 -0.04141 0.02708 -0.04597 0.03287 C -0.04688 0.03379 -0.04753 0.03588 -0.04831 0.03704 C -0.05013 0.03912 -0.05209 0.04051 -0.05378 0.04259 C -0.05469 0.04329 -0.0556 0.04398 -0.05612 0.04537 C -0.05873 0.05 -0.06315 0.06065 -0.06315 0.06065 C -0.06407 0.06504 -0.06433 0.06667 -0.0655 0.07176 C -0.06693 0.07708 -0.06797 0.08055 -0.07097 0.08426 C -0.07318 0.08657 -0.07565 0.08796 -0.078 0.08981 C -0.08412 0.10254 -0.08008 0.09653 -0.09128 0.10509 L -0.09128 0.10509 C -0.0944 0.10972 -0.09779 0.11366 -0.10065 0.11898 C -0.103 0.12315 -0.1056 0.12685 -0.10769 0.13148 C -0.10977 0.13565 -0.11224 0.14722 -0.11315 0.15092 C -0.11511 0.1581 -0.1142 0.1544 -0.11628 0.16065 C -0.11719 0.16273 -0.11784 0.16528 -0.11862 0.16759 C -0.12097 0.18379 -0.11732 0.15995 -0.12175 0.18009 C -0.12227 0.18217 -0.12188 0.18495 -0.12253 0.18704 C -0.12474 0.19305 -0.13034 0.2037 -0.13034 0.2037 C -0.1306 0.20602 -0.13086 0.20833 -0.13112 0.21065 C -0.13164 0.21389 -0.13256 0.2169 -0.13269 0.22037 C -0.1349 0.25879 -0.13008 0.24213 -0.13581 0.25926 C -0.13529 0.27315 -0.13503 0.28704 -0.13425 0.30092 C -0.13425 0.30231 -0.13399 0.30393 -0.13347 0.30509 C -0.12839 0.31643 -0.12943 0.31204 -0.12487 0.31898 C -0.12409 0.32014 -0.12331 0.32153 -0.12253 0.32315 C -0.12175 0.32477 -0.12123 0.32708 -0.12019 0.3287 C -0.1194 0.32986 -0.11823 0.33055 -0.11706 0.33148 C -0.11641 0.33194 -0.11563 0.33241 -0.11472 0.33287 C -0.11224 0.33403 -0.11042 0.33449 -0.10769 0.33565 C -0.10638 0.33704 -0.10521 0.33842 -0.10378 0.33981 C -0.10313 0.34028 -0.10235 0.34074 -0.10144 0.3412 C -0.09584 0.34352 -0.09493 0.34375 -0.08972 0.34537 C -0.08789 0.34491 -0.0862 0.34398 -0.08425 0.34398 C -0.07657 0.34398 -0.07631 0.34421 -0.07097 0.34676 C -0.06628 0.34629 -0.06159 0.34653 -0.0569 0.34537 C -0.05482 0.34467 -0.053 0.3412 -0.05065 0.3412 C -0.04297 0.34028 -0.03503 0.34213 -0.02722 0.34259 C -0.02201 0.34352 -0.0168 0.34421 -0.01159 0.34537 C -0.01055 0.3456 -0.00964 0.34699 -0.00847 0.34676 C -0.00664 0.34606 -0.00482 0.34398 -0.003 0.34259 C 0.00299 0.34305 0.00885 0.34398 0.01497 0.34398 C 0.03138 0.34352 0.0526 0.34143 0.07044 0.33981 C 0.08007 0.34213 0.09062 0.33889 0.09935 0.34676 C 0.10039 0.34768 0.1013 0.34861 0.10247 0.34954 C 0.10403 0.35069 0.10625 0.35139 0.10794 0.35231 L 0.12044 0.36759 C 0.13033 0.37986 0.12539 0.37708 0.13216 0.38009 C 0.13606 0.38472 0.13763 0.38634 0.14231 0.39398 C 0.14296 0.39491 0.14296 0.39745 0.14388 0.39815 C 0.14974 0.40254 0.16119 0.40579 0.16731 0.40787 C 0.1694 0.4037 0.17161 0.39977 0.17356 0.39537 C 0.17395 0.39398 0.17382 0.39236 0.17435 0.3912 C 0.17539 0.38773 0.17695 0.38472 0.17825 0.38148 C 0.18372 0.38611 0.18893 0.3912 0.19466 0.39537 C 0.19935 0.39861 0.2095 0.4037 0.2095 0.4037 C 0.21028 0.40324 0.21093 0.40254 0.21185 0.40231 C 0.21354 0.40162 0.21549 0.40162 0.21731 0.40092 C 0.22578 0.39676 0.21276 0.39792 0.22669 0.39537 C 0.23411 0.39375 0.24935 0.39259 0.24935 0.39259 C 0.25247 0.37824 0.24843 0.39143 0.2595 0.38009 C 0.26015 0.37917 0.26002 0.37731 0.26028 0.37592 C 0.26054 0.37315 0.26015 0.36967 0.26106 0.36759 C 0.26211 0.36481 0.26419 0.36389 0.26575 0.36204 C 0.26627 0.36065 0.26666 0.35903 0.26731 0.35787 C 0.27291 0.34653 0.27317 0.34745 0.2806 0.33842 C 0.28007 0.33704 0.27968 0.33518 0.27903 0.33426 C 0.27812 0.33287 0.27682 0.33241 0.27591 0.33148 C 0.27448 0.32963 0.2733 0.32778 0.272 0.32592 C 0.26992 0.30926 0.27044 0.31759 0.27044 0.30092 " pathEditMode="relative" ptsTypes="AAAAAAAAAAAAAAAAAAAAAAAAAAAAAAAAAAAAAAAAAAAAAAAAAAAAAAAAAAAAAAAAAAAAAAAAAAAA">
                                      <p:cBhvr>
                                        <p:cTn id="38" dur="6000" fill="hold"/>
                                        <p:tgtEl>
                                          <p:spTgt spid="10"/>
                                        </p:tgtEl>
                                        <p:attrNameLst>
                                          <p:attrName>ppt_x</p:attrName>
                                          <p:attrName>ppt_y</p:attrName>
                                        </p:attrNameLst>
                                      </p:cBhvr>
                                    </p:animMotion>
                                  </p:childTnLst>
                                </p:cTn>
                              </p:par>
                            </p:childTnLst>
                          </p:cTn>
                        </p:par>
                        <p:par>
                          <p:cTn id="39" fill="hold">
                            <p:stCondLst>
                              <p:cond delay="6000"/>
                            </p:stCondLst>
                            <p:childTnLst>
                              <p:par>
                                <p:cTn id="40" presetID="10" presetClass="entr" presetSubtype="0" fill="hold" grpId="0" nodeType="after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fade">
                                      <p:cBhvr>
                                        <p:cTn id="42" dur="500"/>
                                        <p:tgtEl>
                                          <p:spTgt spid="6"/>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 grpId="0" animBg="1"/>
      <p:bldP spid="9" grpId="0" animBg="1"/>
      <p:bldP spid="6" grpId="0" animBg="1"/>
      <p:bldP spid="12" grpId="0" build="p"/>
      <p:bldP spid="1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5C84C2-703A-58E2-D0D8-E48BEBAB1A7C}"/>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5C630513-BD2B-D563-F459-12FC94CDE19F}"/>
              </a:ext>
            </a:extLst>
          </p:cNvPr>
          <p:cNvPicPr>
            <a:picLocks noChangeAspect="1"/>
          </p:cNvPicPr>
          <p:nvPr/>
        </p:nvPicPr>
        <p:blipFill>
          <a:blip r:embed="rId3">
            <a:alphaModFix/>
          </a:blip>
          <a:stretch>
            <a:fillRect/>
          </a:stretch>
        </p:blipFill>
        <p:spPr>
          <a:xfrm>
            <a:off x="7985359" y="1427591"/>
            <a:ext cx="3900144" cy="2879143"/>
          </a:xfrm>
          <a:prstGeom prst="rect">
            <a:avLst/>
          </a:prstGeom>
        </p:spPr>
      </p:pic>
      <p:pic>
        <p:nvPicPr>
          <p:cNvPr id="10" name="Picture 9">
            <a:extLst>
              <a:ext uri="{FF2B5EF4-FFF2-40B4-BE49-F238E27FC236}">
                <a16:creationId xmlns:a16="http://schemas.microsoft.com/office/drawing/2014/main" id="{E9FA6DEC-F274-5A58-DBA9-9E27257FA26D}"/>
              </a:ext>
            </a:extLst>
          </p:cNvPr>
          <p:cNvPicPr>
            <a:picLocks noChangeAspect="1"/>
          </p:cNvPicPr>
          <p:nvPr/>
        </p:nvPicPr>
        <p:blipFill>
          <a:blip r:embed="rId4"/>
          <a:stretch>
            <a:fillRect/>
          </a:stretch>
        </p:blipFill>
        <p:spPr>
          <a:xfrm>
            <a:off x="356557" y="1427591"/>
            <a:ext cx="3632887" cy="2879143"/>
          </a:xfrm>
          <a:prstGeom prst="rect">
            <a:avLst/>
          </a:prstGeom>
        </p:spPr>
      </p:pic>
      <p:sp>
        <p:nvSpPr>
          <p:cNvPr id="2" name="Title 1">
            <a:extLst>
              <a:ext uri="{FF2B5EF4-FFF2-40B4-BE49-F238E27FC236}">
                <a16:creationId xmlns:a16="http://schemas.microsoft.com/office/drawing/2014/main" id="{486E1380-89AA-F20F-0894-42D5DAEBAD7F}"/>
              </a:ext>
            </a:extLst>
          </p:cNvPr>
          <p:cNvSpPr>
            <a:spLocks noGrp="1"/>
          </p:cNvSpPr>
          <p:nvPr>
            <p:ph type="title"/>
          </p:nvPr>
        </p:nvSpPr>
        <p:spPr/>
        <p:txBody>
          <a:bodyPr/>
          <a:lstStyle/>
          <a:p>
            <a:r>
              <a:rPr lang="en-GB" b="1" dirty="0"/>
              <a:t>Salonika = Thessaloniki</a:t>
            </a:r>
          </a:p>
        </p:txBody>
      </p:sp>
      <p:sp>
        <p:nvSpPr>
          <p:cNvPr id="3" name="Content Placeholder 2">
            <a:extLst>
              <a:ext uri="{FF2B5EF4-FFF2-40B4-BE49-F238E27FC236}">
                <a16:creationId xmlns:a16="http://schemas.microsoft.com/office/drawing/2014/main" id="{EE4E3920-AEB5-9F92-561A-263B94F9D5B3}"/>
              </a:ext>
            </a:extLst>
          </p:cNvPr>
          <p:cNvSpPr>
            <a:spLocks noGrp="1"/>
          </p:cNvSpPr>
          <p:nvPr>
            <p:ph idx="1"/>
          </p:nvPr>
        </p:nvSpPr>
        <p:spPr>
          <a:xfrm>
            <a:off x="838200" y="4504656"/>
            <a:ext cx="10515600" cy="1603375"/>
          </a:xfrm>
        </p:spPr>
        <p:txBody>
          <a:bodyPr>
            <a:normAutofit fontScale="92500" lnSpcReduction="20000"/>
          </a:bodyPr>
          <a:lstStyle/>
          <a:p>
            <a:r>
              <a:rPr lang="en-GB" dirty="0"/>
              <a:t>Salonika, now called Thessaloniki, is a port city in northern Greece. </a:t>
            </a:r>
          </a:p>
          <a:p>
            <a:r>
              <a:rPr lang="en-GB" dirty="0"/>
              <a:t>Its harbour made it an important place for Allied ships to land troops and supplies</a:t>
            </a:r>
          </a:p>
          <a:p>
            <a:r>
              <a:rPr lang="en-GB" dirty="0"/>
              <a:t>This area of Greece is called Macedonia.</a:t>
            </a:r>
          </a:p>
        </p:txBody>
      </p:sp>
      <p:pic>
        <p:nvPicPr>
          <p:cNvPr id="3074" name="Picture 2" descr="The Salonika front, 1915-1918 | NZHistory, New Zealand history online">
            <a:extLst>
              <a:ext uri="{FF2B5EF4-FFF2-40B4-BE49-F238E27FC236}">
                <a16:creationId xmlns:a16="http://schemas.microsoft.com/office/drawing/2014/main" id="{0D756500-C0AC-9E36-264D-0547E5B03C7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60749" y="1427591"/>
            <a:ext cx="3419409" cy="2879143"/>
          </a:xfrm>
          <a:prstGeom prst="rect">
            <a:avLst/>
          </a:prstGeom>
          <a:noFill/>
          <a:extLst>
            <a:ext uri="{909E8E84-426E-40DD-AFC4-6F175D3DCCD1}">
              <a14:hiddenFill xmlns:a14="http://schemas.microsoft.com/office/drawing/2010/main">
                <a:solidFill>
                  <a:srgbClr val="FFFFFF"/>
                </a:solidFill>
              </a14:hiddenFill>
            </a:ext>
          </a:extLst>
        </p:spPr>
      </p:pic>
      <p:cxnSp>
        <p:nvCxnSpPr>
          <p:cNvPr id="16" name="Straight Arrow Connector 15">
            <a:extLst>
              <a:ext uri="{FF2B5EF4-FFF2-40B4-BE49-F238E27FC236}">
                <a16:creationId xmlns:a16="http://schemas.microsoft.com/office/drawing/2014/main" id="{C5D98101-FEFE-8274-F4C7-A0B5DB8CDAE6}"/>
              </a:ext>
            </a:extLst>
          </p:cNvPr>
          <p:cNvCxnSpPr>
            <a:cxnSpLocks/>
          </p:cNvCxnSpPr>
          <p:nvPr/>
        </p:nvCxnSpPr>
        <p:spPr>
          <a:xfrm flipH="1" flipV="1">
            <a:off x="2719243" y="3293508"/>
            <a:ext cx="2108401" cy="1214723"/>
          </a:xfrm>
          <a:prstGeom prst="straightConnector1">
            <a:avLst/>
          </a:prstGeom>
          <a:ln w="95250">
            <a:solidFill>
              <a:srgbClr val="FF0000"/>
            </a:solidFill>
            <a:tailEnd type="stealth"/>
          </a:ln>
        </p:spPr>
        <p:style>
          <a:lnRef idx="2">
            <a:schemeClr val="accent1"/>
          </a:lnRef>
          <a:fillRef idx="0">
            <a:schemeClr val="accent1"/>
          </a:fillRef>
          <a:effectRef idx="1">
            <a:schemeClr val="accent1"/>
          </a:effectRef>
          <a:fontRef idx="minor">
            <a:schemeClr val="tx1"/>
          </a:fontRef>
        </p:style>
      </p:cxnSp>
      <p:grpSp>
        <p:nvGrpSpPr>
          <p:cNvPr id="12" name="Group 11">
            <a:extLst>
              <a:ext uri="{FF2B5EF4-FFF2-40B4-BE49-F238E27FC236}">
                <a16:creationId xmlns:a16="http://schemas.microsoft.com/office/drawing/2014/main" id="{654FE107-92CB-19B1-247E-04821EA5EAF9}"/>
              </a:ext>
            </a:extLst>
          </p:cNvPr>
          <p:cNvGrpSpPr/>
          <p:nvPr/>
        </p:nvGrpSpPr>
        <p:grpSpPr>
          <a:xfrm>
            <a:off x="0" y="3937400"/>
            <a:ext cx="1047527" cy="1213441"/>
            <a:chOff x="10152104" y="365125"/>
            <a:chExt cx="1604319" cy="1933412"/>
          </a:xfrm>
        </p:grpSpPr>
        <p:pic>
          <p:nvPicPr>
            <p:cNvPr id="8" name="Picture 7" descr="Globe from outer space">
              <a:hlinkClick r:id="rId6"/>
              <a:extLst>
                <a:ext uri="{FF2B5EF4-FFF2-40B4-BE49-F238E27FC236}">
                  <a16:creationId xmlns:a16="http://schemas.microsoft.com/office/drawing/2014/main" id="{5790B52D-5185-0A8E-40F3-24757F01CA8E}"/>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a:xfrm>
              <a:off x="10392032" y="365125"/>
              <a:ext cx="1124465" cy="1099751"/>
            </a:xfrm>
            <a:prstGeom prst="rect">
              <a:avLst/>
            </a:prstGeom>
          </p:spPr>
        </p:pic>
        <p:sp>
          <p:nvSpPr>
            <p:cNvPr id="11" name="TextBox 10">
              <a:extLst>
                <a:ext uri="{FF2B5EF4-FFF2-40B4-BE49-F238E27FC236}">
                  <a16:creationId xmlns:a16="http://schemas.microsoft.com/office/drawing/2014/main" id="{85F31EE5-F6BE-06E3-BA7C-0420BB7D3400}"/>
                </a:ext>
              </a:extLst>
            </p:cNvPr>
            <p:cNvSpPr txBox="1"/>
            <p:nvPr/>
          </p:nvSpPr>
          <p:spPr>
            <a:xfrm>
              <a:off x="10152104" y="1464875"/>
              <a:ext cx="1604319" cy="833662"/>
            </a:xfrm>
            <a:prstGeom prst="rect">
              <a:avLst/>
            </a:prstGeom>
            <a:noFill/>
          </p:spPr>
          <p:txBody>
            <a:bodyPr wrap="square" rtlCol="0">
              <a:spAutoFit/>
            </a:bodyPr>
            <a:lstStyle/>
            <a:p>
              <a:pPr algn="ctr"/>
              <a:r>
                <a:rPr lang="en-GB" sz="1400" dirty="0"/>
                <a:t>Google Earth</a:t>
              </a:r>
            </a:p>
          </p:txBody>
        </p:sp>
      </p:grpSp>
    </p:spTree>
    <p:extLst>
      <p:ext uri="{BB962C8B-B14F-4D97-AF65-F5344CB8AC3E}">
        <p14:creationId xmlns:p14="http://schemas.microsoft.com/office/powerpoint/2010/main" val="3345068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8C745E-CB3D-6D2E-ADCF-7FBD0B4219B0}"/>
            </a:ext>
          </a:extLst>
        </p:cNvPr>
        <p:cNvGrpSpPr/>
        <p:nvPr/>
      </p:nvGrpSpPr>
      <p:grpSpPr>
        <a:xfrm>
          <a:off x="0" y="0"/>
          <a:ext cx="0" cy="0"/>
          <a:chOff x="0" y="0"/>
          <a:chExt cx="0" cy="0"/>
        </a:xfrm>
      </p:grpSpPr>
      <p:grpSp>
        <p:nvGrpSpPr>
          <p:cNvPr id="25" name="Group 24">
            <a:extLst>
              <a:ext uri="{FF2B5EF4-FFF2-40B4-BE49-F238E27FC236}">
                <a16:creationId xmlns:a16="http://schemas.microsoft.com/office/drawing/2014/main" id="{86965354-0873-672D-B296-50D1FD0DFA2C}"/>
              </a:ext>
            </a:extLst>
          </p:cNvPr>
          <p:cNvGrpSpPr/>
          <p:nvPr/>
        </p:nvGrpSpPr>
        <p:grpSpPr>
          <a:xfrm>
            <a:off x="0" y="-1531"/>
            <a:ext cx="12192000" cy="6859531"/>
            <a:chOff x="0" y="-1531"/>
            <a:chExt cx="12192000" cy="6859531"/>
          </a:xfrm>
        </p:grpSpPr>
        <p:sp>
          <p:nvSpPr>
            <p:cNvPr id="26" name="Rectangle 25">
              <a:extLst>
                <a:ext uri="{FF2B5EF4-FFF2-40B4-BE49-F238E27FC236}">
                  <a16:creationId xmlns:a16="http://schemas.microsoft.com/office/drawing/2014/main" id="{C5B550FD-173C-ED3B-941E-490F00390D16}"/>
                </a:ext>
              </a:extLst>
            </p:cNvPr>
            <p:cNvSpPr/>
            <p:nvPr/>
          </p:nvSpPr>
          <p:spPr>
            <a:xfrm>
              <a:off x="0" y="0"/>
              <a:ext cx="12192000" cy="68580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7" name="Picture 2" descr="The Salonika front, 1915-1918 | NZHistory, New Zealand history online">
              <a:extLst>
                <a:ext uri="{FF2B5EF4-FFF2-40B4-BE49-F238E27FC236}">
                  <a16:creationId xmlns:a16="http://schemas.microsoft.com/office/drawing/2014/main" id="{652468E0-4408-D4E2-7005-C2A1091EB4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0484" y="-1531"/>
              <a:ext cx="8146711" cy="6859531"/>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29" name="Straight Arrow Connector 28">
            <a:extLst>
              <a:ext uri="{FF2B5EF4-FFF2-40B4-BE49-F238E27FC236}">
                <a16:creationId xmlns:a16="http://schemas.microsoft.com/office/drawing/2014/main" id="{3405030B-1FC3-D3DB-5A94-CFCB9AE94598}"/>
              </a:ext>
            </a:extLst>
          </p:cNvPr>
          <p:cNvCxnSpPr>
            <a:cxnSpLocks/>
          </p:cNvCxnSpPr>
          <p:nvPr/>
        </p:nvCxnSpPr>
        <p:spPr>
          <a:xfrm>
            <a:off x="876300" y="3790950"/>
            <a:ext cx="5143500" cy="0"/>
          </a:xfrm>
          <a:prstGeom prst="straightConnector1">
            <a:avLst/>
          </a:prstGeom>
          <a:ln w="95250">
            <a:solidFill>
              <a:srgbClr val="FF0000"/>
            </a:solidFill>
            <a:tailEnd type="stealt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84295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0B5E6F-D6B1-85CB-A3B9-C6CA3D727B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1F4ED2-7AD1-AA4D-A09B-38CF7E0E4EE7}"/>
              </a:ext>
            </a:extLst>
          </p:cNvPr>
          <p:cNvSpPr>
            <a:spLocks noGrp="1"/>
          </p:cNvSpPr>
          <p:nvPr>
            <p:ph type="title"/>
          </p:nvPr>
        </p:nvSpPr>
        <p:spPr>
          <a:xfrm>
            <a:off x="838200" y="365125"/>
            <a:ext cx="10515600" cy="1325563"/>
          </a:xfrm>
        </p:spPr>
        <p:txBody>
          <a:bodyPr anchor="ctr">
            <a:normAutofit/>
          </a:bodyPr>
          <a:lstStyle/>
          <a:p>
            <a:r>
              <a:rPr lang="en-GB" b="1" dirty="0"/>
              <a:t>The Great War/World War One</a:t>
            </a:r>
          </a:p>
        </p:txBody>
      </p:sp>
      <p:sp>
        <p:nvSpPr>
          <p:cNvPr id="3" name="Content Placeholder 2">
            <a:extLst>
              <a:ext uri="{FF2B5EF4-FFF2-40B4-BE49-F238E27FC236}">
                <a16:creationId xmlns:a16="http://schemas.microsoft.com/office/drawing/2014/main" id="{1A26550A-510E-D058-3AB1-037EAA7B571B}"/>
              </a:ext>
            </a:extLst>
          </p:cNvPr>
          <p:cNvSpPr>
            <a:spLocks noGrp="1"/>
          </p:cNvSpPr>
          <p:nvPr>
            <p:ph sz="half" idx="2"/>
          </p:nvPr>
        </p:nvSpPr>
        <p:spPr>
          <a:xfrm>
            <a:off x="5753100" y="1381125"/>
            <a:ext cx="6153150" cy="5010150"/>
          </a:xfrm>
        </p:spPr>
        <p:txBody>
          <a:bodyPr>
            <a:normAutofit lnSpcReduction="10000"/>
          </a:bodyPr>
          <a:lstStyle/>
          <a:p>
            <a:pPr marL="0" indent="0">
              <a:buNone/>
            </a:pPr>
            <a:r>
              <a:rPr lang="en-GB" b="1" dirty="0"/>
              <a:t>1914 – The war begins</a:t>
            </a:r>
          </a:p>
          <a:p>
            <a:r>
              <a:rPr lang="en-GB" dirty="0"/>
              <a:t>World War 1 starts after a crisis in Europe</a:t>
            </a:r>
          </a:p>
          <a:p>
            <a:r>
              <a:rPr lang="en-GB" dirty="0"/>
              <a:t>Two main sides form:</a:t>
            </a:r>
          </a:p>
          <a:p>
            <a:pPr marL="0" indent="0">
              <a:buNone/>
            </a:pPr>
            <a:r>
              <a:rPr lang="en-GB" b="1" dirty="0"/>
              <a:t>The Allies </a:t>
            </a:r>
            <a:endParaRPr lang="en-GB" dirty="0"/>
          </a:p>
          <a:p>
            <a:pPr marL="0" indent="0">
              <a:buNone/>
            </a:pPr>
            <a:r>
              <a:rPr lang="en-GB" dirty="0"/>
              <a:t>Britain, France, Russia - later joined by others, like Greece and the USA</a:t>
            </a:r>
          </a:p>
          <a:p>
            <a:pPr marL="0" indent="0">
              <a:buNone/>
            </a:pPr>
            <a:r>
              <a:rPr lang="en-GB" b="1" dirty="0"/>
              <a:t>The Central Powers </a:t>
            </a:r>
            <a:endParaRPr lang="en-GB" dirty="0"/>
          </a:p>
          <a:p>
            <a:pPr marL="0" indent="0">
              <a:buNone/>
            </a:pPr>
            <a:r>
              <a:rPr lang="en-GB" dirty="0"/>
              <a:t>Germany, Austria-Hungary, Ottoman Empire (Turkey) - later joined by Bulgaria.</a:t>
            </a:r>
          </a:p>
        </p:txBody>
      </p:sp>
      <p:pic>
        <p:nvPicPr>
          <p:cNvPr id="1028" name="Picture 4" descr="Map Of Europe Before Ww1 1914">
            <a:extLst>
              <a:ext uri="{FF2B5EF4-FFF2-40B4-BE49-F238E27FC236}">
                <a16:creationId xmlns:a16="http://schemas.microsoft.com/office/drawing/2014/main" id="{E99F0BB8-AC8D-D1FA-1376-8EF35033BB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0" y="1466850"/>
            <a:ext cx="5260576" cy="4562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3539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16C932-40E3-3D0E-0AE7-E9E8729A34AD}"/>
            </a:ext>
          </a:extLst>
        </p:cNvPr>
        <p:cNvGrpSpPr/>
        <p:nvPr/>
      </p:nvGrpSpPr>
      <p:grpSpPr>
        <a:xfrm>
          <a:off x="0" y="0"/>
          <a:ext cx="0" cy="0"/>
          <a:chOff x="0" y="0"/>
          <a:chExt cx="0" cy="0"/>
        </a:xfrm>
      </p:grpSpPr>
      <p:pic>
        <p:nvPicPr>
          <p:cNvPr id="14" name="Picture 4" descr="r/imaginarymaps - Russian Empire Germany Austria Huungary la- San Marino Serbia Italy Bulgaria Montenegro Greece u/CócolosThickBoi Albania Ottom">
            <a:extLst>
              <a:ext uri="{FF2B5EF4-FFF2-40B4-BE49-F238E27FC236}">
                <a16:creationId xmlns:a16="http://schemas.microsoft.com/office/drawing/2014/main" id="{4CF8FAAB-2497-536E-2088-EE03A95C94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3" b="15092"/>
          <a:stretch>
            <a:fillRect/>
          </a:stretch>
        </p:blipFill>
        <p:spPr bwMode="auto">
          <a:xfrm>
            <a:off x="838200" y="1825625"/>
            <a:ext cx="5181600" cy="4351338"/>
          </a:xfrm>
          <a:prstGeom prst="rect">
            <a:avLst/>
          </a:prstGeom>
          <a:solidFill>
            <a:srgbClr val="FFFFFF"/>
          </a:solidFill>
          <a:ln w="31750">
            <a:solidFill>
              <a:schemeClr val="tx1"/>
            </a:solidFill>
          </a:ln>
        </p:spPr>
      </p:pic>
      <p:sp>
        <p:nvSpPr>
          <p:cNvPr id="2" name="Title 1">
            <a:extLst>
              <a:ext uri="{FF2B5EF4-FFF2-40B4-BE49-F238E27FC236}">
                <a16:creationId xmlns:a16="http://schemas.microsoft.com/office/drawing/2014/main" id="{D5EC3220-DB5D-DFA3-B4B2-538525792278}"/>
              </a:ext>
            </a:extLst>
          </p:cNvPr>
          <p:cNvSpPr>
            <a:spLocks noGrp="1"/>
          </p:cNvSpPr>
          <p:nvPr>
            <p:ph type="title"/>
          </p:nvPr>
        </p:nvSpPr>
        <p:spPr>
          <a:xfrm>
            <a:off x="838200" y="365125"/>
            <a:ext cx="10515600" cy="1325563"/>
          </a:xfrm>
        </p:spPr>
        <p:txBody>
          <a:bodyPr anchor="ctr">
            <a:normAutofit/>
          </a:bodyPr>
          <a:lstStyle/>
          <a:p>
            <a:r>
              <a:rPr lang="en-GB" b="1" dirty="0"/>
              <a:t>Why were British troops in Salonika? (1)</a:t>
            </a:r>
          </a:p>
        </p:txBody>
      </p:sp>
      <p:sp>
        <p:nvSpPr>
          <p:cNvPr id="3" name="Content Placeholder 2">
            <a:extLst>
              <a:ext uri="{FF2B5EF4-FFF2-40B4-BE49-F238E27FC236}">
                <a16:creationId xmlns:a16="http://schemas.microsoft.com/office/drawing/2014/main" id="{683CE94F-0AD1-AFD5-6BB0-AC783372196C}"/>
              </a:ext>
            </a:extLst>
          </p:cNvPr>
          <p:cNvSpPr>
            <a:spLocks noGrp="1"/>
          </p:cNvSpPr>
          <p:nvPr>
            <p:ph sz="half" idx="2"/>
          </p:nvPr>
        </p:nvSpPr>
        <p:spPr>
          <a:xfrm>
            <a:off x="6172199" y="1825625"/>
            <a:ext cx="5705475" cy="3308350"/>
          </a:xfrm>
        </p:spPr>
        <p:txBody>
          <a:bodyPr>
            <a:normAutofit/>
          </a:bodyPr>
          <a:lstStyle/>
          <a:p>
            <a:r>
              <a:rPr lang="en-GB" dirty="0"/>
              <a:t>Serbia is a friend of Britain and France</a:t>
            </a:r>
          </a:p>
          <a:p>
            <a:pPr marL="0" indent="0">
              <a:buNone/>
            </a:pPr>
            <a:r>
              <a:rPr lang="en-GB" b="1" dirty="0"/>
              <a:t>1915</a:t>
            </a:r>
          </a:p>
          <a:p>
            <a:r>
              <a:rPr lang="en-GB" dirty="0"/>
              <a:t>Bulgaria joins the Central Powers</a:t>
            </a:r>
          </a:p>
          <a:p>
            <a:r>
              <a:rPr lang="en-GB" dirty="0"/>
              <a:t>Serbia is now almost surrounded </a:t>
            </a:r>
          </a:p>
          <a:p>
            <a:r>
              <a:rPr lang="en-GB" dirty="0"/>
              <a:t>In October, Bulgaria, Germany and Austria-Hungary attack Serbia.</a:t>
            </a:r>
          </a:p>
        </p:txBody>
      </p:sp>
      <p:cxnSp>
        <p:nvCxnSpPr>
          <p:cNvPr id="6" name="Straight Arrow Connector 5">
            <a:extLst>
              <a:ext uri="{FF2B5EF4-FFF2-40B4-BE49-F238E27FC236}">
                <a16:creationId xmlns:a16="http://schemas.microsoft.com/office/drawing/2014/main" id="{B6333043-24B6-0F5C-7361-35A200C28327}"/>
              </a:ext>
            </a:extLst>
          </p:cNvPr>
          <p:cNvCxnSpPr>
            <a:cxnSpLocks/>
          </p:cNvCxnSpPr>
          <p:nvPr/>
        </p:nvCxnSpPr>
        <p:spPr>
          <a:xfrm flipH="1">
            <a:off x="3779430" y="3891915"/>
            <a:ext cx="1127760" cy="0"/>
          </a:xfrm>
          <a:prstGeom prst="straightConnector1">
            <a:avLst/>
          </a:prstGeom>
          <a:ln w="95250">
            <a:solidFill>
              <a:srgbClr val="FF0000"/>
            </a:solidFill>
            <a:tailEnd type="stealth"/>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CBFD9677-EC62-B4FD-99B0-1BE293ACE3FB}"/>
              </a:ext>
            </a:extLst>
          </p:cNvPr>
          <p:cNvCxnSpPr>
            <a:cxnSpLocks/>
          </p:cNvCxnSpPr>
          <p:nvPr/>
        </p:nvCxnSpPr>
        <p:spPr>
          <a:xfrm>
            <a:off x="3127154" y="3059430"/>
            <a:ext cx="0" cy="739140"/>
          </a:xfrm>
          <a:prstGeom prst="straightConnector1">
            <a:avLst/>
          </a:prstGeom>
          <a:ln w="95250">
            <a:solidFill>
              <a:srgbClr val="FF0000"/>
            </a:solidFill>
            <a:tailEnd type="stealth"/>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314BCEE2-4F60-14AF-3E45-AD7412064444}"/>
              </a:ext>
            </a:extLst>
          </p:cNvPr>
          <p:cNvCxnSpPr>
            <a:cxnSpLocks/>
          </p:cNvCxnSpPr>
          <p:nvPr/>
        </p:nvCxnSpPr>
        <p:spPr>
          <a:xfrm>
            <a:off x="3631979" y="3059430"/>
            <a:ext cx="0" cy="739140"/>
          </a:xfrm>
          <a:prstGeom prst="straightConnector1">
            <a:avLst/>
          </a:prstGeom>
          <a:ln w="95250">
            <a:solidFill>
              <a:srgbClr val="FF0000"/>
            </a:solidFill>
            <a:tailEnd type="stealth"/>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FF6B434B-1826-E344-42FB-7380D636323B}"/>
              </a:ext>
            </a:extLst>
          </p:cNvPr>
          <p:cNvCxnSpPr>
            <a:cxnSpLocks/>
          </p:cNvCxnSpPr>
          <p:nvPr/>
        </p:nvCxnSpPr>
        <p:spPr>
          <a:xfrm flipH="1">
            <a:off x="3631979" y="4491990"/>
            <a:ext cx="1127760" cy="0"/>
          </a:xfrm>
          <a:prstGeom prst="straightConnector1">
            <a:avLst/>
          </a:prstGeom>
          <a:ln w="95250">
            <a:solidFill>
              <a:srgbClr val="FF0000"/>
            </a:solidFill>
            <a:tailEnd type="stealt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96831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1D9B60-591A-351D-F0A2-E295A98F8E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3F23C5-D5D1-153A-38C6-2CFCC68F8EF3}"/>
              </a:ext>
            </a:extLst>
          </p:cNvPr>
          <p:cNvSpPr>
            <a:spLocks noGrp="1"/>
          </p:cNvSpPr>
          <p:nvPr>
            <p:ph type="title"/>
          </p:nvPr>
        </p:nvSpPr>
        <p:spPr>
          <a:xfrm>
            <a:off x="838200" y="365125"/>
            <a:ext cx="10515600" cy="1325563"/>
          </a:xfrm>
        </p:spPr>
        <p:txBody>
          <a:bodyPr anchor="ctr">
            <a:normAutofit/>
          </a:bodyPr>
          <a:lstStyle/>
          <a:p>
            <a:r>
              <a:rPr lang="en-GB" b="1" dirty="0"/>
              <a:t>Why were British troops in Salonika? (2)</a:t>
            </a:r>
          </a:p>
        </p:txBody>
      </p:sp>
      <p:pic>
        <p:nvPicPr>
          <p:cNvPr id="4100" name="Picture 4" descr="r/imaginarymaps - Russian Empire Germany Austria Huungary la- San Marino Serbia Italy Bulgaria Montenegro Greece u/CócolosThickBoi Albania Ottom">
            <a:extLst>
              <a:ext uri="{FF2B5EF4-FFF2-40B4-BE49-F238E27FC236}">
                <a16:creationId xmlns:a16="http://schemas.microsoft.com/office/drawing/2014/main" id="{EA554B80-F9D9-2BAF-4A87-4BEE0AA466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3" b="15092"/>
          <a:stretch>
            <a:fillRect/>
          </a:stretch>
        </p:blipFill>
        <p:spPr bwMode="auto">
          <a:xfrm>
            <a:off x="838200" y="1825625"/>
            <a:ext cx="5181600" cy="4351338"/>
          </a:xfrm>
          <a:prstGeom prst="rect">
            <a:avLst/>
          </a:prstGeom>
          <a:solidFill>
            <a:srgbClr val="FFFFFF"/>
          </a:solidFill>
          <a:ln w="31750">
            <a:solidFill>
              <a:schemeClr val="tx1"/>
            </a:solidFill>
          </a:ln>
        </p:spPr>
      </p:pic>
      <p:sp>
        <p:nvSpPr>
          <p:cNvPr id="3" name="Content Placeholder 2">
            <a:extLst>
              <a:ext uri="{FF2B5EF4-FFF2-40B4-BE49-F238E27FC236}">
                <a16:creationId xmlns:a16="http://schemas.microsoft.com/office/drawing/2014/main" id="{ADD7A22B-C047-C2A4-F41E-7CFFEE9DED78}"/>
              </a:ext>
            </a:extLst>
          </p:cNvPr>
          <p:cNvSpPr>
            <a:spLocks noGrp="1"/>
          </p:cNvSpPr>
          <p:nvPr>
            <p:ph sz="half" idx="2"/>
          </p:nvPr>
        </p:nvSpPr>
        <p:spPr>
          <a:xfrm>
            <a:off x="6172199" y="1825625"/>
            <a:ext cx="5915026" cy="3308350"/>
          </a:xfrm>
        </p:spPr>
        <p:txBody>
          <a:bodyPr>
            <a:normAutofit/>
          </a:bodyPr>
          <a:lstStyle/>
          <a:p>
            <a:pPr marL="0" indent="0">
              <a:buNone/>
            </a:pPr>
            <a:r>
              <a:rPr lang="en-GB" dirty="0"/>
              <a:t>So, Britain and France send troops to the port of Salonika to help Serbia.</a:t>
            </a:r>
          </a:p>
        </p:txBody>
      </p:sp>
      <p:cxnSp>
        <p:nvCxnSpPr>
          <p:cNvPr id="4" name="Straight Arrow Connector 3">
            <a:extLst>
              <a:ext uri="{FF2B5EF4-FFF2-40B4-BE49-F238E27FC236}">
                <a16:creationId xmlns:a16="http://schemas.microsoft.com/office/drawing/2014/main" id="{260A719D-CE2A-56E7-B939-6F1095E6EF89}"/>
              </a:ext>
            </a:extLst>
          </p:cNvPr>
          <p:cNvCxnSpPr>
            <a:cxnSpLocks/>
          </p:cNvCxnSpPr>
          <p:nvPr/>
        </p:nvCxnSpPr>
        <p:spPr>
          <a:xfrm flipH="1">
            <a:off x="3962400" y="2428875"/>
            <a:ext cx="2286000" cy="2505075"/>
          </a:xfrm>
          <a:prstGeom prst="straightConnector1">
            <a:avLst/>
          </a:prstGeom>
          <a:ln w="95250">
            <a:solidFill>
              <a:srgbClr val="FF0000"/>
            </a:solidFill>
            <a:tailEnd type="stealth"/>
          </a:ln>
        </p:spPr>
        <p:style>
          <a:lnRef idx="2">
            <a:schemeClr val="accent1"/>
          </a:lnRef>
          <a:fillRef idx="0">
            <a:schemeClr val="accent1"/>
          </a:fillRef>
          <a:effectRef idx="1">
            <a:schemeClr val="accent1"/>
          </a:effectRef>
          <a:fontRef idx="minor">
            <a:schemeClr val="tx1"/>
          </a:fontRef>
        </p:style>
      </p:cxnSp>
      <p:pic>
        <p:nvPicPr>
          <p:cNvPr id="1026" name="Picture 2">
            <a:extLst>
              <a:ext uri="{FF2B5EF4-FFF2-40B4-BE49-F238E27FC236}">
                <a16:creationId xmlns:a16="http://schemas.microsoft.com/office/drawing/2014/main" id="{7082448A-50A0-F330-9B22-CD55FC49AB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00799" y="2757805"/>
            <a:ext cx="5534026" cy="39891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4321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A75BB28-4028-03FF-5BF2-61D4B106CB96}"/>
            </a:ext>
          </a:extLst>
        </p:cNvPr>
        <p:cNvGrpSpPr/>
        <p:nvPr/>
      </p:nvGrpSpPr>
      <p:grpSpPr>
        <a:xfrm>
          <a:off x="0" y="0"/>
          <a:ext cx="0" cy="0"/>
          <a:chOff x="0" y="0"/>
          <a:chExt cx="0" cy="0"/>
        </a:xfrm>
      </p:grpSpPr>
      <p:pic>
        <p:nvPicPr>
          <p:cNvPr id="10" name="Online Media 9" title="Salonika Is Impregnable - Arrival Of Troops At The Gibraltar Of The Balkans (1915)">
            <a:hlinkClick r:id="" action="ppaction://media"/>
            <a:extLst>
              <a:ext uri="{FF2B5EF4-FFF2-40B4-BE49-F238E27FC236}">
                <a16:creationId xmlns:a16="http://schemas.microsoft.com/office/drawing/2014/main" id="{5CBD3B2E-6EBA-05C0-9B4E-D9CC39D45CBF}"/>
              </a:ext>
            </a:extLst>
          </p:cNvPr>
          <p:cNvPicPr>
            <a:picLocks noRot="1" noChangeAspect="1"/>
          </p:cNvPicPr>
          <p:nvPr>
            <a:videoFile r:link="rId1"/>
          </p:nvPr>
        </p:nvPicPr>
        <p:blipFill>
          <a:blip r:embed="rId4"/>
          <a:stretch>
            <a:fillRect/>
          </a:stretch>
        </p:blipFill>
        <p:spPr>
          <a:xfrm>
            <a:off x="1532965" y="6724"/>
            <a:ext cx="9135035" cy="6851276"/>
          </a:xfrm>
          <a:prstGeom prst="rect">
            <a:avLst/>
          </a:prstGeom>
        </p:spPr>
      </p:pic>
      <p:sp>
        <p:nvSpPr>
          <p:cNvPr id="3" name="Content Placeholder 2">
            <a:extLst>
              <a:ext uri="{FF2B5EF4-FFF2-40B4-BE49-F238E27FC236}">
                <a16:creationId xmlns:a16="http://schemas.microsoft.com/office/drawing/2014/main" id="{1BCBF0AE-1908-D482-3DCF-993BA64F257E}"/>
              </a:ext>
            </a:extLst>
          </p:cNvPr>
          <p:cNvSpPr>
            <a:spLocks noGrp="1"/>
          </p:cNvSpPr>
          <p:nvPr>
            <p:ph idx="1"/>
          </p:nvPr>
        </p:nvSpPr>
        <p:spPr>
          <a:xfrm>
            <a:off x="0" y="5920388"/>
            <a:ext cx="12192000" cy="480412"/>
          </a:xfrm>
        </p:spPr>
        <p:txBody>
          <a:bodyPr>
            <a:normAutofit fontScale="92500" lnSpcReduction="10000"/>
          </a:bodyPr>
          <a:lstStyle/>
          <a:p>
            <a:pPr marL="0" indent="0" algn="ctr">
              <a:buNone/>
            </a:pPr>
            <a:r>
              <a:rPr lang="en-GB" sz="3200" b="1" dirty="0">
                <a:solidFill>
                  <a:schemeClr val="bg1"/>
                </a:solidFill>
              </a:rPr>
              <a:t>French troops arrive in Salonika, 1915</a:t>
            </a:r>
          </a:p>
        </p:txBody>
      </p:sp>
    </p:spTree>
    <p:extLst>
      <p:ext uri="{BB962C8B-B14F-4D97-AF65-F5344CB8AC3E}">
        <p14:creationId xmlns:p14="http://schemas.microsoft.com/office/powerpoint/2010/main" val="1071325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2B50D-E187-5B27-C04E-36D2457C36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81E777-574F-7A7E-EE4D-7B06716C8119}"/>
              </a:ext>
            </a:extLst>
          </p:cNvPr>
          <p:cNvSpPr>
            <a:spLocks noGrp="1"/>
          </p:cNvSpPr>
          <p:nvPr>
            <p:ph type="title"/>
          </p:nvPr>
        </p:nvSpPr>
        <p:spPr>
          <a:xfrm>
            <a:off x="838200" y="365125"/>
            <a:ext cx="10515600" cy="1325563"/>
          </a:xfrm>
        </p:spPr>
        <p:txBody>
          <a:bodyPr anchor="ctr">
            <a:normAutofit/>
          </a:bodyPr>
          <a:lstStyle/>
          <a:p>
            <a:r>
              <a:rPr lang="en-GB" b="1" dirty="0"/>
              <a:t>Allied Forces Arrive (October 1915)</a:t>
            </a:r>
          </a:p>
        </p:txBody>
      </p:sp>
      <p:sp>
        <p:nvSpPr>
          <p:cNvPr id="3" name="Content Placeholder 2">
            <a:extLst>
              <a:ext uri="{FF2B5EF4-FFF2-40B4-BE49-F238E27FC236}">
                <a16:creationId xmlns:a16="http://schemas.microsoft.com/office/drawing/2014/main" id="{7783FA46-8F4D-6E66-9BC4-0338D8E0CD12}"/>
              </a:ext>
            </a:extLst>
          </p:cNvPr>
          <p:cNvSpPr>
            <a:spLocks noGrp="1"/>
          </p:cNvSpPr>
          <p:nvPr>
            <p:ph sz="half" idx="2"/>
          </p:nvPr>
        </p:nvSpPr>
        <p:spPr>
          <a:xfrm>
            <a:off x="647702" y="1810385"/>
            <a:ext cx="5181600" cy="4351338"/>
          </a:xfrm>
        </p:spPr>
        <p:txBody>
          <a:bodyPr>
            <a:normAutofit/>
          </a:bodyPr>
          <a:lstStyle/>
          <a:p>
            <a:r>
              <a:rPr lang="en-GB" dirty="0"/>
              <a:t>British and French troops land at Salonika in October 1915</a:t>
            </a:r>
          </a:p>
          <a:p>
            <a:r>
              <a:rPr lang="en-GB" dirty="0"/>
              <a:t>But it is “too little, too late”</a:t>
            </a:r>
          </a:p>
          <a:p>
            <a:r>
              <a:rPr lang="en-GB" dirty="0"/>
              <a:t>Overwhelmed by the Central Powers' forces, the Serbian army &amp; many Serb civilians decide to retreat to the coast</a:t>
            </a:r>
          </a:p>
          <a:p>
            <a:r>
              <a:rPr lang="en-GB" dirty="0"/>
              <a:t>They hope to be rescued &amp; taken to the island of Corfu.</a:t>
            </a:r>
          </a:p>
        </p:txBody>
      </p:sp>
      <p:pic>
        <p:nvPicPr>
          <p:cNvPr id="8" name="Picture 2" descr="The Salonika front, 1915-1918 | NZHistory, New Zealand history online">
            <a:extLst>
              <a:ext uri="{FF2B5EF4-FFF2-40B4-BE49-F238E27FC236}">
                <a16:creationId xmlns:a16="http://schemas.microsoft.com/office/drawing/2014/main" id="{FDA89EA3-A86C-9792-91A7-80B95644D1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423988"/>
            <a:ext cx="5838825" cy="4916291"/>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Straight Arrow Connector 10">
            <a:extLst>
              <a:ext uri="{FF2B5EF4-FFF2-40B4-BE49-F238E27FC236}">
                <a16:creationId xmlns:a16="http://schemas.microsoft.com/office/drawing/2014/main" id="{19105ADD-9ACC-1942-95B5-0503D5D9FAB1}"/>
              </a:ext>
            </a:extLst>
          </p:cNvPr>
          <p:cNvCxnSpPr>
            <a:cxnSpLocks/>
          </p:cNvCxnSpPr>
          <p:nvPr/>
        </p:nvCxnSpPr>
        <p:spPr>
          <a:xfrm>
            <a:off x="5162550" y="4923790"/>
            <a:ext cx="1266825" cy="0"/>
          </a:xfrm>
          <a:prstGeom prst="straightConnector1">
            <a:avLst/>
          </a:prstGeom>
          <a:ln w="95250">
            <a:solidFill>
              <a:srgbClr val="FF0000"/>
            </a:solidFill>
            <a:tailEnd type="stealth"/>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4ADC46B0-D449-B618-986C-BADC27340DDD}"/>
              </a:ext>
            </a:extLst>
          </p:cNvPr>
          <p:cNvCxnSpPr>
            <a:cxnSpLocks/>
          </p:cNvCxnSpPr>
          <p:nvPr/>
        </p:nvCxnSpPr>
        <p:spPr>
          <a:xfrm>
            <a:off x="5476875" y="2609850"/>
            <a:ext cx="3248025" cy="1514475"/>
          </a:xfrm>
          <a:prstGeom prst="straightConnector1">
            <a:avLst/>
          </a:prstGeom>
          <a:ln w="95250">
            <a:solidFill>
              <a:srgbClr val="FF0000"/>
            </a:solidFill>
            <a:tailEnd type="stealt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21787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52E87-56A5-27AF-ED67-357003262E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1492EA-CCDD-CC7A-6CC4-81197C1CCFD2}"/>
              </a:ext>
            </a:extLst>
          </p:cNvPr>
          <p:cNvSpPr>
            <a:spLocks noGrp="1"/>
          </p:cNvSpPr>
          <p:nvPr>
            <p:ph type="title"/>
          </p:nvPr>
        </p:nvSpPr>
        <p:spPr>
          <a:xfrm>
            <a:off x="838200" y="365125"/>
            <a:ext cx="10515600" cy="1325563"/>
          </a:xfrm>
        </p:spPr>
        <p:txBody>
          <a:bodyPr anchor="ctr">
            <a:normAutofit/>
          </a:bodyPr>
          <a:lstStyle/>
          <a:p>
            <a:r>
              <a:rPr lang="en-GB" b="1" dirty="0"/>
              <a:t>The Great Retreat 1915-1916</a:t>
            </a:r>
          </a:p>
        </p:txBody>
      </p:sp>
      <p:sp>
        <p:nvSpPr>
          <p:cNvPr id="3" name="Content Placeholder 2">
            <a:extLst>
              <a:ext uri="{FF2B5EF4-FFF2-40B4-BE49-F238E27FC236}">
                <a16:creationId xmlns:a16="http://schemas.microsoft.com/office/drawing/2014/main" id="{5EF4294F-48E3-2DFE-A41C-F1273AB28395}"/>
              </a:ext>
            </a:extLst>
          </p:cNvPr>
          <p:cNvSpPr>
            <a:spLocks noGrp="1"/>
          </p:cNvSpPr>
          <p:nvPr>
            <p:ph sz="half" idx="2"/>
          </p:nvPr>
        </p:nvSpPr>
        <p:spPr>
          <a:xfrm>
            <a:off x="647702" y="1810385"/>
            <a:ext cx="5181600" cy="4351338"/>
          </a:xfrm>
        </p:spPr>
        <p:txBody>
          <a:bodyPr>
            <a:normAutofit/>
          </a:bodyPr>
          <a:lstStyle/>
          <a:p>
            <a:r>
              <a:rPr lang="en-GB" dirty="0"/>
              <a:t>To get to Corfu, the Serbians have to cross mountains</a:t>
            </a:r>
          </a:p>
          <a:p>
            <a:pPr lvl="1"/>
            <a:r>
              <a:rPr lang="en-GB" dirty="0"/>
              <a:t>in freezing winter conditions</a:t>
            </a:r>
          </a:p>
          <a:p>
            <a:pPr lvl="1"/>
            <a:r>
              <a:rPr lang="en-GB" dirty="0"/>
              <a:t>while being attacked</a:t>
            </a:r>
          </a:p>
          <a:p>
            <a:pPr lvl="1"/>
            <a:r>
              <a:rPr lang="en-GB" dirty="0"/>
              <a:t>with little food, clothing or medicine.</a:t>
            </a:r>
          </a:p>
          <a:p>
            <a:r>
              <a:rPr lang="en-GB" dirty="0"/>
              <a:t>Over 400,000 people set out on the journey</a:t>
            </a:r>
          </a:p>
          <a:p>
            <a:r>
              <a:rPr lang="en-GB" dirty="0"/>
              <a:t>&gt;235,000 soldiers and civilians die on the march.</a:t>
            </a:r>
          </a:p>
        </p:txBody>
      </p:sp>
      <p:pic>
        <p:nvPicPr>
          <p:cNvPr id="2050" name="Picture 2" descr="Serbian soldiers and pack animals crossing the Rugova Canyon near Peja during the Great Retreat.">
            <a:extLst>
              <a:ext uri="{FF2B5EF4-FFF2-40B4-BE49-F238E27FC236}">
                <a16:creationId xmlns:a16="http://schemas.microsoft.com/office/drawing/2014/main" id="{EEA1E3F0-2F84-D43A-3E74-18A01BD2C1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68798" y="1810385"/>
            <a:ext cx="6122206" cy="3856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4898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504703-08E8-DF87-93D6-09974F7A75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D34DD4-2987-8C61-B23B-A129A7D5A10C}"/>
              </a:ext>
            </a:extLst>
          </p:cNvPr>
          <p:cNvSpPr>
            <a:spLocks noGrp="1"/>
          </p:cNvSpPr>
          <p:nvPr>
            <p:ph type="title"/>
          </p:nvPr>
        </p:nvSpPr>
        <p:spPr>
          <a:xfrm>
            <a:off x="838200" y="365125"/>
            <a:ext cx="10515600" cy="1325563"/>
          </a:xfrm>
        </p:spPr>
        <p:txBody>
          <a:bodyPr anchor="ctr">
            <a:normAutofit/>
          </a:bodyPr>
          <a:lstStyle/>
          <a:p>
            <a:r>
              <a:rPr lang="en-GB" b="1" dirty="0"/>
              <a:t>British Forces Arrive</a:t>
            </a:r>
          </a:p>
        </p:txBody>
      </p:sp>
      <p:pic>
        <p:nvPicPr>
          <p:cNvPr id="5122" name="Picture 2" descr="2/19th Battalion The London Regiment at rest during their march to the front line in Macedonia, December 1916">
            <a:extLst>
              <a:ext uri="{FF2B5EF4-FFF2-40B4-BE49-F238E27FC236}">
                <a16:creationId xmlns:a16="http://schemas.microsoft.com/office/drawing/2014/main" id="{B63F6963-C0BF-EEF7-6DFB-663F2EDD290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a:fillRect/>
          </a:stretch>
        </p:blipFill>
        <p:spPr bwMode="auto">
          <a:xfrm>
            <a:off x="6019800" y="1229122"/>
            <a:ext cx="6104241" cy="5143103"/>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D43B728A-FC8C-2978-0805-9E48A4913019}"/>
              </a:ext>
            </a:extLst>
          </p:cNvPr>
          <p:cNvSpPr>
            <a:spLocks noGrp="1"/>
          </p:cNvSpPr>
          <p:nvPr>
            <p:ph sz="half" idx="2"/>
          </p:nvPr>
        </p:nvSpPr>
        <p:spPr>
          <a:xfrm>
            <a:off x="561977" y="1470659"/>
            <a:ext cx="5181600" cy="4351338"/>
          </a:xfrm>
        </p:spPr>
        <p:txBody>
          <a:bodyPr>
            <a:normAutofit/>
          </a:bodyPr>
          <a:lstStyle/>
          <a:p>
            <a:r>
              <a:rPr lang="en-GB" dirty="0"/>
              <a:t>The British 10th (Irish) Division, begin landing at Salonika on 5 October 1915</a:t>
            </a:r>
          </a:p>
          <a:p>
            <a:r>
              <a:rPr lang="en-GB" dirty="0"/>
              <a:t>The soldiers are exhausted after fighting at Gallipoli </a:t>
            </a:r>
          </a:p>
          <a:p>
            <a:r>
              <a:rPr lang="en-GB" dirty="0"/>
              <a:t>They set up defences in the </a:t>
            </a:r>
            <a:r>
              <a:rPr lang="en-GB" dirty="0" err="1"/>
              <a:t>Belashitza</a:t>
            </a:r>
            <a:r>
              <a:rPr lang="en-GB" dirty="0"/>
              <a:t> Mountains</a:t>
            </a:r>
          </a:p>
          <a:p>
            <a:r>
              <a:rPr lang="en-GB" dirty="0"/>
              <a:t>They are not equipped for a cold winter. </a:t>
            </a:r>
          </a:p>
        </p:txBody>
      </p:sp>
      <p:grpSp>
        <p:nvGrpSpPr>
          <p:cNvPr id="10" name="Group 9">
            <a:extLst>
              <a:ext uri="{FF2B5EF4-FFF2-40B4-BE49-F238E27FC236}">
                <a16:creationId xmlns:a16="http://schemas.microsoft.com/office/drawing/2014/main" id="{846B1E4A-2794-A6D2-950F-BA9756371AE0}"/>
              </a:ext>
            </a:extLst>
          </p:cNvPr>
          <p:cNvGrpSpPr/>
          <p:nvPr/>
        </p:nvGrpSpPr>
        <p:grpSpPr>
          <a:xfrm>
            <a:off x="5191125" y="1229122"/>
            <a:ext cx="6936873" cy="5143103"/>
            <a:chOff x="5191125" y="1229122"/>
            <a:chExt cx="6936873" cy="5143103"/>
          </a:xfrm>
        </p:grpSpPr>
        <p:pic>
          <p:nvPicPr>
            <p:cNvPr id="4" name="Picture 2" descr="The Salonika front, 1915-1918 | NZHistory, New Zealand history online">
              <a:extLst>
                <a:ext uri="{FF2B5EF4-FFF2-40B4-BE49-F238E27FC236}">
                  <a16:creationId xmlns:a16="http://schemas.microsoft.com/office/drawing/2014/main" id="{E9712D6E-A7FB-8B2B-E34F-4021609DA23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9800" y="1229122"/>
              <a:ext cx="6108198" cy="5143103"/>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Arrow Connector 6">
              <a:extLst>
                <a:ext uri="{FF2B5EF4-FFF2-40B4-BE49-F238E27FC236}">
                  <a16:creationId xmlns:a16="http://schemas.microsoft.com/office/drawing/2014/main" id="{5B750E42-7958-377E-1425-F391C10CB9E3}"/>
                </a:ext>
              </a:extLst>
            </p:cNvPr>
            <p:cNvCxnSpPr>
              <a:cxnSpLocks/>
            </p:cNvCxnSpPr>
            <p:nvPr/>
          </p:nvCxnSpPr>
          <p:spPr>
            <a:xfrm flipV="1">
              <a:off x="5191125" y="3333750"/>
              <a:ext cx="3286125" cy="790575"/>
            </a:xfrm>
            <a:prstGeom prst="straightConnector1">
              <a:avLst/>
            </a:prstGeom>
            <a:ln w="95250">
              <a:solidFill>
                <a:srgbClr val="FF0000"/>
              </a:solidFill>
              <a:tailEnd type="stealth"/>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318032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B32E39-2E73-D792-1E43-3E428A3A4A9C}"/>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5B9750BF-F674-A274-943B-9ECE7D15AA6A}"/>
              </a:ext>
            </a:extLst>
          </p:cNvPr>
          <p:cNvGrpSpPr/>
          <p:nvPr/>
        </p:nvGrpSpPr>
        <p:grpSpPr>
          <a:xfrm>
            <a:off x="0" y="0"/>
            <a:ext cx="12192000" cy="7025312"/>
            <a:chOff x="0" y="0"/>
            <a:chExt cx="12192000" cy="7025312"/>
          </a:xfrm>
        </p:grpSpPr>
        <p:sp>
          <p:nvSpPr>
            <p:cNvPr id="12" name="Rectangle 11">
              <a:extLst>
                <a:ext uri="{FF2B5EF4-FFF2-40B4-BE49-F238E27FC236}">
                  <a16:creationId xmlns:a16="http://schemas.microsoft.com/office/drawing/2014/main" id="{98994ECF-07B8-1170-993B-865EDDD41301}"/>
                </a:ext>
              </a:extLst>
            </p:cNvPr>
            <p:cNvSpPr/>
            <p:nvPr/>
          </p:nvSpPr>
          <p:spPr>
            <a:xfrm>
              <a:off x="0" y="0"/>
              <a:ext cx="12192000" cy="68580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Box 7">
              <a:extLst>
                <a:ext uri="{FF2B5EF4-FFF2-40B4-BE49-F238E27FC236}">
                  <a16:creationId xmlns:a16="http://schemas.microsoft.com/office/drawing/2014/main" id="{27804795-F7EE-63D5-E72B-5A63F7CBD1A3}"/>
                </a:ext>
              </a:extLst>
            </p:cNvPr>
            <p:cNvSpPr txBox="1"/>
            <p:nvPr/>
          </p:nvSpPr>
          <p:spPr>
            <a:xfrm>
              <a:off x="781050" y="361949"/>
              <a:ext cx="9915525" cy="6663363"/>
            </a:xfrm>
            <a:prstGeom prst="rect">
              <a:avLst/>
            </a:prstGeom>
            <a:noFill/>
          </p:spPr>
          <p:txBody>
            <a:bodyPr wrap="square" rtlCol="0">
              <a:spAutoFit/>
            </a:bodyPr>
            <a:lstStyle/>
            <a:p>
              <a:pPr algn="just"/>
              <a:r>
                <a:rPr lang="en-GB" sz="2400" b="1" dirty="0">
                  <a:solidFill>
                    <a:schemeClr val="bg1"/>
                  </a:solidFill>
                </a:rPr>
                <a:t>‘Very bad night – no shelter from the cold and wet. I had a rotten passage round the line, falling and stumbling about in snow drifts up to my shoulders in some places. </a:t>
              </a:r>
            </a:p>
            <a:p>
              <a:pPr algn="just"/>
              <a:r>
                <a:rPr lang="en-GB" sz="2400" b="1" dirty="0">
                  <a:solidFill>
                    <a:schemeClr val="bg1"/>
                  </a:solidFill>
                </a:rPr>
                <a:t>The snow kept on falling yesterday evening and part of the night, and then changed to a most intense frost.</a:t>
              </a:r>
            </a:p>
            <a:p>
              <a:pPr algn="just"/>
              <a:r>
                <a:rPr lang="en-GB" sz="2400" b="1" dirty="0">
                  <a:solidFill>
                    <a:schemeClr val="bg1"/>
                  </a:solidFill>
                </a:rPr>
                <a:t>This morning everything is frozen hard and every track is too slippery to walk on… </a:t>
              </a:r>
            </a:p>
            <a:p>
              <a:pPr algn="just"/>
              <a:r>
                <a:rPr lang="en-GB" sz="2400" b="1" dirty="0">
                  <a:solidFill>
                    <a:schemeClr val="bg1"/>
                  </a:solidFill>
                </a:rPr>
                <a:t>Our overcoats are frozen hard, and when some of the men tried to beat theirs to make them pliable to lie down in they split like matchwood. </a:t>
              </a:r>
            </a:p>
            <a:p>
              <a:pPr algn="just"/>
              <a:r>
                <a:rPr lang="en-GB" sz="2400" b="1" dirty="0">
                  <a:solidFill>
                    <a:schemeClr val="bg1"/>
                  </a:solidFill>
                </a:rPr>
                <a:t>The men can hardly hold their rifles as their hands freeze to the cold metal.</a:t>
              </a:r>
            </a:p>
            <a:p>
              <a:pPr algn="just"/>
              <a:r>
                <a:rPr lang="en-GB" sz="2400" b="1" dirty="0">
                  <a:solidFill>
                    <a:schemeClr val="bg1"/>
                  </a:solidFill>
                </a:rPr>
                <a:t>Everyone is falling and tumbling about in the most ludicrous way… </a:t>
              </a:r>
            </a:p>
            <a:p>
              <a:pPr algn="just"/>
              <a:r>
                <a:rPr lang="en-GB" sz="2400" b="1" dirty="0">
                  <a:solidFill>
                    <a:schemeClr val="bg1"/>
                  </a:solidFill>
                </a:rPr>
                <a:t>We had an enormous sick parade this morning nearly 150 men reporting. There are many bad cases of frost bite in hands and feet.’</a:t>
              </a:r>
            </a:p>
            <a:p>
              <a:pPr algn="ctr"/>
              <a:endParaRPr lang="en-GB" sz="700" dirty="0">
                <a:solidFill>
                  <a:schemeClr val="bg1"/>
                </a:solidFill>
              </a:endParaRPr>
            </a:p>
            <a:p>
              <a:pPr algn="ctr"/>
              <a:r>
                <a:rPr lang="en-GB" sz="2000" dirty="0">
                  <a:solidFill>
                    <a:schemeClr val="bg1"/>
                  </a:solidFill>
                </a:rPr>
                <a:t>Diary of Captain Noel Drury </a:t>
              </a:r>
            </a:p>
            <a:p>
              <a:pPr algn="ctr"/>
              <a:r>
                <a:rPr lang="en-GB" sz="2000" dirty="0">
                  <a:solidFill>
                    <a:schemeClr val="bg1"/>
                  </a:solidFill>
                </a:rPr>
                <a:t>6th Battalion The Royal Dublin Fusiliers </a:t>
              </a:r>
            </a:p>
            <a:p>
              <a:pPr algn="ctr"/>
              <a:r>
                <a:rPr lang="en-GB" sz="2000" dirty="0">
                  <a:solidFill>
                    <a:schemeClr val="bg1"/>
                  </a:solidFill>
                </a:rPr>
                <a:t>27-28 November 1915</a:t>
              </a:r>
            </a:p>
            <a:p>
              <a:endParaRPr lang="en-GB" sz="2400" dirty="0">
                <a:solidFill>
                  <a:schemeClr val="bg1"/>
                </a:solidFill>
              </a:endParaRPr>
            </a:p>
          </p:txBody>
        </p:sp>
      </p:grpSp>
    </p:spTree>
    <p:extLst>
      <p:ext uri="{BB962C8B-B14F-4D97-AF65-F5344CB8AC3E}">
        <p14:creationId xmlns:p14="http://schemas.microsoft.com/office/powerpoint/2010/main" val="15998064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742B4C-0B7D-A700-C4F5-2A02ADC32D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0C6012-323A-BF5C-8CF0-2A6D18C2E19E}"/>
              </a:ext>
            </a:extLst>
          </p:cNvPr>
          <p:cNvSpPr>
            <a:spLocks noGrp="1"/>
          </p:cNvSpPr>
          <p:nvPr>
            <p:ph type="title"/>
          </p:nvPr>
        </p:nvSpPr>
        <p:spPr>
          <a:xfrm>
            <a:off x="838200" y="365125"/>
            <a:ext cx="10515600" cy="1325563"/>
          </a:xfrm>
        </p:spPr>
        <p:txBody>
          <a:bodyPr anchor="ctr">
            <a:normAutofit/>
          </a:bodyPr>
          <a:lstStyle/>
          <a:p>
            <a:r>
              <a:rPr lang="en-GB" b="1" dirty="0"/>
              <a:t>The Battle of </a:t>
            </a:r>
            <a:r>
              <a:rPr lang="en-GB" b="1" dirty="0" err="1"/>
              <a:t>Kosturino</a:t>
            </a:r>
            <a:r>
              <a:rPr lang="en-GB" b="1" dirty="0"/>
              <a:t> – December 1915</a:t>
            </a:r>
          </a:p>
        </p:txBody>
      </p:sp>
      <p:sp>
        <p:nvSpPr>
          <p:cNvPr id="3" name="Content Placeholder 2">
            <a:extLst>
              <a:ext uri="{FF2B5EF4-FFF2-40B4-BE49-F238E27FC236}">
                <a16:creationId xmlns:a16="http://schemas.microsoft.com/office/drawing/2014/main" id="{4F609F5C-CE18-8B5A-6955-0064E5200BE1}"/>
              </a:ext>
            </a:extLst>
          </p:cNvPr>
          <p:cNvSpPr>
            <a:spLocks noGrp="1"/>
          </p:cNvSpPr>
          <p:nvPr>
            <p:ph sz="half" idx="2"/>
          </p:nvPr>
        </p:nvSpPr>
        <p:spPr>
          <a:xfrm>
            <a:off x="7400924" y="1619261"/>
            <a:ext cx="4619627" cy="4351338"/>
          </a:xfrm>
        </p:spPr>
        <p:txBody>
          <a:bodyPr>
            <a:normAutofit/>
          </a:bodyPr>
          <a:lstStyle/>
          <a:p>
            <a:r>
              <a:rPr lang="en-GB" dirty="0"/>
              <a:t>December 1915</a:t>
            </a:r>
          </a:p>
          <a:p>
            <a:r>
              <a:rPr lang="en-GB" dirty="0"/>
              <a:t>Bulgarians attack the British and French at </a:t>
            </a:r>
            <a:r>
              <a:rPr lang="en-GB" dirty="0" err="1"/>
              <a:t>Kosturino</a:t>
            </a:r>
            <a:r>
              <a:rPr lang="en-GB" dirty="0"/>
              <a:t> over several days</a:t>
            </a:r>
          </a:p>
          <a:p>
            <a:r>
              <a:rPr lang="en-GB" dirty="0"/>
              <a:t> The Allies are forced to retreat to Salonika</a:t>
            </a:r>
          </a:p>
          <a:p>
            <a:r>
              <a:rPr lang="en-GB" dirty="0"/>
              <a:t>Luckily, the Bulgarians do not follow them. </a:t>
            </a:r>
          </a:p>
        </p:txBody>
      </p:sp>
      <p:pic>
        <p:nvPicPr>
          <p:cNvPr id="10" name="Picture 9">
            <a:extLst>
              <a:ext uri="{FF2B5EF4-FFF2-40B4-BE49-F238E27FC236}">
                <a16:creationId xmlns:a16="http://schemas.microsoft.com/office/drawing/2014/main" id="{316E3829-ACFB-C0D3-C1A0-2CD519ABE12B}"/>
              </a:ext>
            </a:extLst>
          </p:cNvPr>
          <p:cNvPicPr>
            <a:picLocks noChangeAspect="1"/>
          </p:cNvPicPr>
          <p:nvPr/>
        </p:nvPicPr>
        <p:blipFill>
          <a:blip r:embed="rId3"/>
          <a:stretch>
            <a:fillRect/>
          </a:stretch>
        </p:blipFill>
        <p:spPr>
          <a:xfrm>
            <a:off x="536151" y="1427187"/>
            <a:ext cx="6653212" cy="4735487"/>
          </a:xfrm>
          <a:prstGeom prst="rect">
            <a:avLst/>
          </a:prstGeom>
        </p:spPr>
      </p:pic>
    </p:spTree>
    <p:extLst>
      <p:ext uri="{BB962C8B-B14F-4D97-AF65-F5344CB8AC3E}">
        <p14:creationId xmlns:p14="http://schemas.microsoft.com/office/powerpoint/2010/main" val="2539103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97D295-F707-5803-D11A-67810A49B3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8B798E-C705-C23D-0C91-CFE4178204C8}"/>
              </a:ext>
            </a:extLst>
          </p:cNvPr>
          <p:cNvSpPr>
            <a:spLocks noGrp="1"/>
          </p:cNvSpPr>
          <p:nvPr>
            <p:ph type="title"/>
          </p:nvPr>
        </p:nvSpPr>
        <p:spPr>
          <a:xfrm>
            <a:off x="838200" y="365125"/>
            <a:ext cx="10515600" cy="1325563"/>
          </a:xfrm>
        </p:spPr>
        <p:txBody>
          <a:bodyPr anchor="ctr">
            <a:normAutofit/>
          </a:bodyPr>
          <a:lstStyle/>
          <a:p>
            <a:r>
              <a:rPr lang="en-GB" b="1" dirty="0"/>
              <a:t>You are in charge – what do you do next?</a:t>
            </a:r>
          </a:p>
        </p:txBody>
      </p:sp>
      <p:sp>
        <p:nvSpPr>
          <p:cNvPr id="3" name="Content Placeholder 2">
            <a:extLst>
              <a:ext uri="{FF2B5EF4-FFF2-40B4-BE49-F238E27FC236}">
                <a16:creationId xmlns:a16="http://schemas.microsoft.com/office/drawing/2014/main" id="{D47FD144-3AB5-8296-3EB2-5E17B16235EE}"/>
              </a:ext>
            </a:extLst>
          </p:cNvPr>
          <p:cNvSpPr>
            <a:spLocks noGrp="1"/>
          </p:cNvSpPr>
          <p:nvPr>
            <p:ph sz="half" idx="2"/>
          </p:nvPr>
        </p:nvSpPr>
        <p:spPr>
          <a:xfrm>
            <a:off x="838200" y="1737927"/>
            <a:ext cx="10665941" cy="4754948"/>
          </a:xfrm>
        </p:spPr>
        <p:txBody>
          <a:bodyPr>
            <a:normAutofit/>
          </a:bodyPr>
          <a:lstStyle/>
          <a:p>
            <a:r>
              <a:rPr lang="en-GB" dirty="0"/>
              <a:t>You have been defeated by the Bulgarians at the Battle of </a:t>
            </a:r>
            <a:r>
              <a:rPr lang="en-GB" dirty="0" err="1"/>
              <a:t>Kosturino</a:t>
            </a:r>
            <a:endParaRPr lang="en-GB" dirty="0"/>
          </a:p>
          <a:p>
            <a:r>
              <a:rPr lang="en-GB" dirty="0"/>
              <a:t>You have retreated to the port of Salonika</a:t>
            </a:r>
          </a:p>
          <a:p>
            <a:r>
              <a:rPr lang="en-GB" dirty="0"/>
              <a:t>Will the Bulgarians continue to attack? </a:t>
            </a:r>
          </a:p>
          <a:p>
            <a:r>
              <a:rPr lang="en-GB" sz="4000" dirty="0"/>
              <a:t>What are you going to do?</a:t>
            </a:r>
          </a:p>
          <a:p>
            <a:pPr lvl="1">
              <a:lnSpc>
                <a:spcPct val="100000"/>
              </a:lnSpc>
              <a:spcBef>
                <a:spcPts val="0"/>
              </a:spcBef>
              <a:defRPr/>
            </a:pPr>
            <a:r>
              <a:rPr lang="en-GB" sz="2600" dirty="0"/>
              <a:t>Stay and fight the Bulgarians? </a:t>
            </a:r>
          </a:p>
          <a:p>
            <a:pPr lvl="1">
              <a:lnSpc>
                <a:spcPct val="100000"/>
              </a:lnSpc>
              <a:spcBef>
                <a:spcPts val="0"/>
              </a:spcBef>
              <a:defRPr/>
            </a:pPr>
            <a:r>
              <a:rPr lang="en-GB" sz="2600" dirty="0"/>
              <a:t>Leave Salonika? </a:t>
            </a:r>
          </a:p>
          <a:p>
            <a:pPr lvl="1">
              <a:lnSpc>
                <a:spcPct val="100000"/>
              </a:lnSpc>
              <a:spcBef>
                <a:spcPts val="0"/>
              </a:spcBef>
              <a:defRPr/>
            </a:pPr>
            <a:r>
              <a:rPr lang="en-GB" sz="2600" dirty="0"/>
              <a:t>What about the Serbians? </a:t>
            </a:r>
          </a:p>
          <a:p>
            <a:pPr lvl="1">
              <a:lnSpc>
                <a:spcPct val="100000"/>
              </a:lnSpc>
              <a:spcBef>
                <a:spcPts val="0"/>
              </a:spcBef>
              <a:defRPr/>
            </a:pPr>
            <a:r>
              <a:rPr lang="en-GB" sz="2600" dirty="0"/>
              <a:t>Can they be helped? </a:t>
            </a:r>
          </a:p>
          <a:p>
            <a:pPr lvl="1">
              <a:lnSpc>
                <a:spcPct val="100000"/>
              </a:lnSpc>
              <a:spcBef>
                <a:spcPts val="0"/>
              </a:spcBef>
              <a:defRPr/>
            </a:pPr>
            <a:r>
              <a:rPr lang="en-GB" sz="2600" dirty="0"/>
              <a:t>Will your forces, supplies and energy be better deployed in France?</a:t>
            </a:r>
          </a:p>
          <a:p>
            <a:endParaRPr lang="en-GB" sz="4000" dirty="0"/>
          </a:p>
          <a:p>
            <a:endParaRPr lang="en-GB" sz="4000" dirty="0"/>
          </a:p>
        </p:txBody>
      </p:sp>
      <p:sp>
        <p:nvSpPr>
          <p:cNvPr id="4" name="TextBox 3">
            <a:extLst>
              <a:ext uri="{FF2B5EF4-FFF2-40B4-BE49-F238E27FC236}">
                <a16:creationId xmlns:a16="http://schemas.microsoft.com/office/drawing/2014/main" id="{3D7F3D8E-D430-317D-1EB2-42FD8796005B}"/>
              </a:ext>
            </a:extLst>
          </p:cNvPr>
          <p:cNvSpPr txBox="1"/>
          <p:nvPr/>
        </p:nvSpPr>
        <p:spPr>
          <a:xfrm>
            <a:off x="7809471" y="2323071"/>
            <a:ext cx="4125097" cy="3154710"/>
          </a:xfrm>
          <a:prstGeom prst="rect">
            <a:avLst/>
          </a:prstGeom>
          <a:noFill/>
        </p:spPr>
        <p:txBody>
          <a:bodyPr wrap="square" rtlCol="0">
            <a:spAutoFit/>
          </a:bodyPr>
          <a:lstStyle/>
          <a:p>
            <a:r>
              <a:rPr lang="en-GB" sz="19900" dirty="0">
                <a:solidFill>
                  <a:srgbClr val="FF0000"/>
                </a:solidFill>
              </a:rPr>
              <a:t>???</a:t>
            </a:r>
          </a:p>
        </p:txBody>
      </p:sp>
    </p:spTree>
    <p:extLst>
      <p:ext uri="{BB962C8B-B14F-4D97-AF65-F5344CB8AC3E}">
        <p14:creationId xmlns:p14="http://schemas.microsoft.com/office/powerpoint/2010/main" val="2080221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4">
                                            <p:txEl>
                                              <p:pRg st="0" end="0"/>
                                            </p:txEl>
                                          </p:spTgt>
                                        </p:tgtEl>
                                        <p:attrNameLst>
                                          <p:attrName>style.visibility</p:attrName>
                                        </p:attrNameLst>
                                      </p:cBhvr>
                                      <p:to>
                                        <p:strVal val="visible"/>
                                      </p:to>
                                    </p:set>
                                    <p:animEffect transition="in" filter="fade">
                                      <p:cBhvr>
                                        <p:cTn id="33" dur="1000"/>
                                        <p:tgtEl>
                                          <p:spTgt spid="4">
                                            <p:txEl>
                                              <p:pRg st="0" end="0"/>
                                            </p:txEl>
                                          </p:spTgt>
                                        </p:tgtEl>
                                      </p:cBhvr>
                                    </p:animEffect>
                                    <p:anim calcmode="lin" valueType="num">
                                      <p:cBhvr>
                                        <p:cTn id="34"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35"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560097-A038-D8D2-A34D-2CD75C4AD5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C0C816-01A5-49E2-61DD-1A2348DE7BEC}"/>
              </a:ext>
            </a:extLst>
          </p:cNvPr>
          <p:cNvSpPr>
            <a:spLocks noGrp="1"/>
          </p:cNvSpPr>
          <p:nvPr>
            <p:ph type="title"/>
          </p:nvPr>
        </p:nvSpPr>
        <p:spPr>
          <a:xfrm>
            <a:off x="838200" y="365125"/>
            <a:ext cx="10515600" cy="1325563"/>
          </a:xfrm>
        </p:spPr>
        <p:txBody>
          <a:bodyPr anchor="ctr">
            <a:normAutofit/>
          </a:bodyPr>
          <a:lstStyle/>
          <a:p>
            <a:r>
              <a:rPr lang="en-GB" b="1" dirty="0"/>
              <a:t>The Birdcage</a:t>
            </a:r>
          </a:p>
        </p:txBody>
      </p:sp>
      <p:sp>
        <p:nvSpPr>
          <p:cNvPr id="3" name="Content Placeholder 2">
            <a:extLst>
              <a:ext uri="{FF2B5EF4-FFF2-40B4-BE49-F238E27FC236}">
                <a16:creationId xmlns:a16="http://schemas.microsoft.com/office/drawing/2014/main" id="{41AFEB54-C79F-EBBF-60C3-6C263067AA6A}"/>
              </a:ext>
            </a:extLst>
          </p:cNvPr>
          <p:cNvSpPr>
            <a:spLocks noGrp="1"/>
          </p:cNvSpPr>
          <p:nvPr>
            <p:ph sz="half" idx="2"/>
          </p:nvPr>
        </p:nvSpPr>
        <p:spPr>
          <a:xfrm>
            <a:off x="7431576" y="1295400"/>
            <a:ext cx="4419600" cy="4637721"/>
          </a:xfrm>
        </p:spPr>
        <p:txBody>
          <a:bodyPr>
            <a:normAutofit fontScale="85000" lnSpcReduction="20000"/>
          </a:bodyPr>
          <a:lstStyle/>
          <a:p>
            <a:r>
              <a:rPr lang="en-GB" dirty="0"/>
              <a:t>The defeat at </a:t>
            </a:r>
            <a:r>
              <a:rPr lang="en-GB" dirty="0" err="1"/>
              <a:t>Kosturino</a:t>
            </a:r>
            <a:r>
              <a:rPr lang="en-GB" dirty="0"/>
              <a:t> means the British have to decide whether to stay in Greece or leave</a:t>
            </a:r>
          </a:p>
          <a:p>
            <a:r>
              <a:rPr lang="en-GB" dirty="0"/>
              <a:t>Staying could mean more losses but leaving feels like giving up on their allies.</a:t>
            </a:r>
          </a:p>
          <a:p>
            <a:r>
              <a:rPr lang="en-GB" dirty="0"/>
              <a:t>Worried that the Bulgarians will attack, the Allies retreat to Salonika to defend the city</a:t>
            </a:r>
          </a:p>
          <a:p>
            <a:r>
              <a:rPr lang="en-GB" dirty="0"/>
              <a:t>A huge barbed-wire fence is built around Salonika</a:t>
            </a:r>
          </a:p>
          <a:p>
            <a:r>
              <a:rPr lang="en-GB" dirty="0"/>
              <a:t>The troops call it ‘The Birdcage’.</a:t>
            </a:r>
          </a:p>
        </p:txBody>
      </p:sp>
      <p:pic>
        <p:nvPicPr>
          <p:cNvPr id="5" name="Picture 2" descr="A section of the 'Birdcage' defences near Baldza, June 1916">
            <a:extLst>
              <a:ext uri="{FF2B5EF4-FFF2-40B4-BE49-F238E27FC236}">
                <a16:creationId xmlns:a16="http://schemas.microsoft.com/office/drawing/2014/main" id="{127A5D84-0332-59A3-B8C1-5EE224CC3D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550" y="1426845"/>
            <a:ext cx="5962650" cy="47701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9458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5112B7-01CE-E0C9-DFDC-03A55FBE81D8}"/>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21A6444F-215A-B2C5-EF27-23A3DE9C95A0}"/>
              </a:ext>
            </a:extLst>
          </p:cNvPr>
          <p:cNvSpPr>
            <a:spLocks noGrp="1"/>
          </p:cNvSpPr>
          <p:nvPr>
            <p:ph type="title"/>
          </p:nvPr>
        </p:nvSpPr>
        <p:spPr>
          <a:xfrm>
            <a:off x="838200" y="365125"/>
            <a:ext cx="10515600" cy="1325563"/>
          </a:xfrm>
        </p:spPr>
        <p:txBody>
          <a:bodyPr/>
          <a:lstStyle/>
          <a:p>
            <a:r>
              <a:rPr lang="en-GB" b="1" dirty="0"/>
              <a:t>What is a ‘Front’ or ‘Frontline’?</a:t>
            </a:r>
          </a:p>
        </p:txBody>
      </p:sp>
      <p:sp>
        <p:nvSpPr>
          <p:cNvPr id="10" name="TextBox 9">
            <a:extLst>
              <a:ext uri="{FF2B5EF4-FFF2-40B4-BE49-F238E27FC236}">
                <a16:creationId xmlns:a16="http://schemas.microsoft.com/office/drawing/2014/main" id="{E8289CD4-584D-AE5D-309C-3EDC092E4652}"/>
              </a:ext>
            </a:extLst>
          </p:cNvPr>
          <p:cNvSpPr txBox="1"/>
          <p:nvPr/>
        </p:nvSpPr>
        <p:spPr>
          <a:xfrm>
            <a:off x="208684" y="1485246"/>
            <a:ext cx="4945207" cy="4893647"/>
          </a:xfrm>
          <a:prstGeom prst="rect">
            <a:avLst/>
          </a:prstGeom>
          <a:noFill/>
        </p:spPr>
        <p:txBody>
          <a:bodyPr wrap="square">
            <a:spAutoFit/>
          </a:bodyPr>
          <a:lstStyle/>
          <a:p>
            <a:r>
              <a:rPr lang="en-GB" sz="2400" kern="1200" dirty="0">
                <a:solidFill>
                  <a:schemeClr val="tx1"/>
                </a:solidFill>
                <a:effectLst/>
                <a:latin typeface="+mn-lt"/>
                <a:ea typeface="+mn-ea"/>
                <a:cs typeface="+mn-cs"/>
              </a:rPr>
              <a:t>In a military context, a "front" is:</a:t>
            </a:r>
          </a:p>
          <a:p>
            <a:pPr marL="342900" indent="-342900">
              <a:buFont typeface="Arial" panose="020B0604020202020204" pitchFamily="34" charset="0"/>
              <a:buChar char="•"/>
            </a:pPr>
            <a:r>
              <a:rPr lang="en-GB" sz="2400" dirty="0"/>
              <a:t>T</a:t>
            </a:r>
            <a:r>
              <a:rPr lang="en-GB" sz="2400" kern="1200" dirty="0">
                <a:solidFill>
                  <a:schemeClr val="tx1"/>
                </a:solidFill>
                <a:effectLst/>
                <a:latin typeface="+mn-lt"/>
                <a:ea typeface="+mn-ea"/>
                <a:cs typeface="+mn-cs"/>
              </a:rPr>
              <a:t>he line of contact between two opposing forces</a:t>
            </a:r>
          </a:p>
          <a:p>
            <a:pPr marL="342900" indent="-342900">
              <a:buFont typeface="Arial" panose="020B0604020202020204" pitchFamily="34" charset="0"/>
              <a:buChar char="•"/>
            </a:pPr>
            <a:r>
              <a:rPr lang="en-GB" sz="2400" dirty="0"/>
              <a:t>An active boundary where opposing armed forces engage in direct combat</a:t>
            </a:r>
            <a:endParaRPr lang="en-GB" sz="2400" kern="1200" dirty="0">
              <a:solidFill>
                <a:schemeClr val="tx1"/>
              </a:solidFill>
              <a:effectLst/>
              <a:latin typeface="+mn-lt"/>
              <a:ea typeface="+mn-ea"/>
              <a:cs typeface="+mn-cs"/>
            </a:endParaRPr>
          </a:p>
          <a:p>
            <a:pPr marL="342900" indent="-342900">
              <a:buFont typeface="Arial" panose="020B0604020202020204" pitchFamily="34" charset="0"/>
              <a:buChar char="•"/>
            </a:pPr>
            <a:r>
              <a:rPr lang="en-GB" sz="2400" dirty="0"/>
              <a:t>A</a:t>
            </a:r>
            <a:r>
              <a:rPr lang="en-GB" sz="2400" kern="1200" dirty="0">
                <a:solidFill>
                  <a:schemeClr val="tx1"/>
                </a:solidFill>
                <a:effectLst/>
                <a:latin typeface="+mn-lt"/>
                <a:ea typeface="+mn-ea"/>
                <a:cs typeface="+mn-cs"/>
              </a:rPr>
              <a:t> geographical area where armies are engaged in conflict</a:t>
            </a:r>
          </a:p>
          <a:p>
            <a:pPr marL="342900" indent="-342900">
              <a:buFont typeface="Arial" panose="020B0604020202020204" pitchFamily="34" charset="0"/>
              <a:buChar char="•"/>
            </a:pPr>
            <a:r>
              <a:rPr lang="en-GB" sz="2400" dirty="0"/>
              <a:t>It marks the limit of secured territory </a:t>
            </a:r>
            <a:endParaRPr lang="en-GB" sz="2400" kern="1200" dirty="0">
              <a:solidFill>
                <a:schemeClr val="tx1"/>
              </a:solidFill>
              <a:effectLst/>
              <a:latin typeface="+mn-lt"/>
              <a:ea typeface="+mn-ea"/>
              <a:cs typeface="+mn-cs"/>
            </a:endParaRPr>
          </a:p>
          <a:p>
            <a:pPr marL="342900" indent="-342900">
              <a:buFont typeface="Arial" panose="020B0604020202020204" pitchFamily="34" charset="0"/>
              <a:buChar char="•"/>
            </a:pPr>
            <a:r>
              <a:rPr lang="en-GB" sz="2400" dirty="0"/>
              <a:t>Where most of the fighting takes place</a:t>
            </a:r>
          </a:p>
          <a:p>
            <a:pPr marL="342900" indent="-342900">
              <a:buFont typeface="Arial" panose="020B0604020202020204" pitchFamily="34" charset="0"/>
              <a:buChar char="•"/>
            </a:pPr>
            <a:r>
              <a:rPr lang="en-GB" sz="2400" dirty="0"/>
              <a:t>It is the zone of highest risk.</a:t>
            </a:r>
          </a:p>
        </p:txBody>
      </p:sp>
      <p:pic>
        <p:nvPicPr>
          <p:cNvPr id="4" name="Picture 3">
            <a:extLst>
              <a:ext uri="{FF2B5EF4-FFF2-40B4-BE49-F238E27FC236}">
                <a16:creationId xmlns:a16="http://schemas.microsoft.com/office/drawing/2014/main" id="{7C803B7A-D6CD-BCF6-C5DA-FBBCFC02B4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2045" y="1690688"/>
            <a:ext cx="6787859" cy="3393930"/>
          </a:xfrm>
          <a:prstGeom prst="rect">
            <a:avLst/>
          </a:prstGeom>
        </p:spPr>
      </p:pic>
    </p:spTree>
    <p:extLst>
      <p:ext uri="{BB962C8B-B14F-4D97-AF65-F5344CB8AC3E}">
        <p14:creationId xmlns:p14="http://schemas.microsoft.com/office/powerpoint/2010/main" val="610494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3EE821-5044-D5DE-ECF2-6672FE941DE7}"/>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FC6431E8-B353-1674-3C0D-E0FE1BC9A58E}"/>
              </a:ext>
            </a:extLst>
          </p:cNvPr>
          <p:cNvGrpSpPr/>
          <p:nvPr/>
        </p:nvGrpSpPr>
        <p:grpSpPr>
          <a:xfrm>
            <a:off x="0" y="0"/>
            <a:ext cx="12192000" cy="6858000"/>
            <a:chOff x="0" y="0"/>
            <a:chExt cx="12192000" cy="6858000"/>
          </a:xfrm>
        </p:grpSpPr>
        <p:sp>
          <p:nvSpPr>
            <p:cNvPr id="2" name="Rectangle 1">
              <a:extLst>
                <a:ext uri="{FF2B5EF4-FFF2-40B4-BE49-F238E27FC236}">
                  <a16:creationId xmlns:a16="http://schemas.microsoft.com/office/drawing/2014/main" id="{E0C1BF26-FC6A-5B1F-94F3-840D16F87C27}"/>
                </a:ext>
              </a:extLst>
            </p:cNvPr>
            <p:cNvSpPr/>
            <p:nvPr/>
          </p:nvSpPr>
          <p:spPr>
            <a:xfrm>
              <a:off x="0" y="0"/>
              <a:ext cx="12192000" cy="68580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050" name="Picture 2">
              <a:extLst>
                <a:ext uri="{FF2B5EF4-FFF2-40B4-BE49-F238E27FC236}">
                  <a16:creationId xmlns:a16="http://schemas.microsoft.com/office/drawing/2014/main" id="{B1638EBC-BC6D-C22A-F3B2-B26E114C40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5675" y="0"/>
              <a:ext cx="10279063" cy="6858000"/>
            </a:xfrm>
            <a:prstGeom prst="rect">
              <a:avLst/>
            </a:prstGeom>
            <a:noFill/>
            <a:extLst>
              <a:ext uri="{909E8E84-426E-40DD-AFC4-6F175D3DCCD1}">
                <a14:hiddenFill xmlns:a14="http://schemas.microsoft.com/office/drawing/2010/main">
                  <a:solidFill>
                    <a:srgbClr val="FFFFFF"/>
                  </a:solidFill>
                </a14:hiddenFill>
              </a:ext>
            </a:extLst>
          </p:spPr>
        </p:pic>
      </p:grpSp>
      <p:sp>
        <p:nvSpPr>
          <p:cNvPr id="5" name="TextBox 4">
            <a:extLst>
              <a:ext uri="{FF2B5EF4-FFF2-40B4-BE49-F238E27FC236}">
                <a16:creationId xmlns:a16="http://schemas.microsoft.com/office/drawing/2014/main" id="{DC533C79-2396-C335-F022-689764AC52EA}"/>
              </a:ext>
            </a:extLst>
          </p:cNvPr>
          <p:cNvSpPr txBox="1"/>
          <p:nvPr/>
        </p:nvSpPr>
        <p:spPr>
          <a:xfrm>
            <a:off x="4314825" y="5800725"/>
            <a:ext cx="4114800" cy="400110"/>
          </a:xfrm>
          <a:prstGeom prst="rect">
            <a:avLst/>
          </a:prstGeom>
          <a:noFill/>
        </p:spPr>
        <p:txBody>
          <a:bodyPr wrap="square" rtlCol="0">
            <a:spAutoFit/>
          </a:bodyPr>
          <a:lstStyle/>
          <a:p>
            <a:r>
              <a:rPr lang="en-GB" sz="2000" b="1" dirty="0">
                <a:solidFill>
                  <a:schemeClr val="bg1"/>
                </a:solidFill>
              </a:rPr>
              <a:t>Salonika Front/Macedonian Front</a:t>
            </a:r>
          </a:p>
        </p:txBody>
      </p:sp>
      <p:sp>
        <p:nvSpPr>
          <p:cNvPr id="6" name="TextBox 5">
            <a:extLst>
              <a:ext uri="{FF2B5EF4-FFF2-40B4-BE49-F238E27FC236}">
                <a16:creationId xmlns:a16="http://schemas.microsoft.com/office/drawing/2014/main" id="{2FA982C2-EB82-7838-6D16-FAB6BD5FBE70}"/>
              </a:ext>
            </a:extLst>
          </p:cNvPr>
          <p:cNvSpPr txBox="1"/>
          <p:nvPr/>
        </p:nvSpPr>
        <p:spPr>
          <a:xfrm>
            <a:off x="8194675" y="2238315"/>
            <a:ext cx="4114800" cy="400110"/>
          </a:xfrm>
          <a:prstGeom prst="rect">
            <a:avLst/>
          </a:prstGeom>
          <a:noFill/>
        </p:spPr>
        <p:txBody>
          <a:bodyPr wrap="square" rtlCol="0">
            <a:spAutoFit/>
          </a:bodyPr>
          <a:lstStyle/>
          <a:p>
            <a:r>
              <a:rPr lang="en-GB" sz="2000" b="1" dirty="0">
                <a:solidFill>
                  <a:schemeClr val="bg1"/>
                </a:solidFill>
              </a:rPr>
              <a:t>Eastern Front</a:t>
            </a:r>
          </a:p>
        </p:txBody>
      </p:sp>
      <p:sp>
        <p:nvSpPr>
          <p:cNvPr id="7" name="TextBox 6">
            <a:extLst>
              <a:ext uri="{FF2B5EF4-FFF2-40B4-BE49-F238E27FC236}">
                <a16:creationId xmlns:a16="http://schemas.microsoft.com/office/drawing/2014/main" id="{4B6A72C8-5FC4-DECD-9146-9ABA06FEAD70}"/>
              </a:ext>
            </a:extLst>
          </p:cNvPr>
          <p:cNvSpPr txBox="1"/>
          <p:nvPr/>
        </p:nvSpPr>
        <p:spPr>
          <a:xfrm>
            <a:off x="2508250" y="3145541"/>
            <a:ext cx="4114800" cy="400110"/>
          </a:xfrm>
          <a:prstGeom prst="rect">
            <a:avLst/>
          </a:prstGeom>
          <a:noFill/>
        </p:spPr>
        <p:txBody>
          <a:bodyPr wrap="square" rtlCol="0">
            <a:spAutoFit/>
          </a:bodyPr>
          <a:lstStyle/>
          <a:p>
            <a:r>
              <a:rPr lang="en-GB" sz="2000" b="1" dirty="0">
                <a:solidFill>
                  <a:schemeClr val="bg1"/>
                </a:solidFill>
              </a:rPr>
              <a:t>Western Front</a:t>
            </a:r>
          </a:p>
        </p:txBody>
      </p:sp>
    </p:spTree>
    <p:extLst>
      <p:ext uri="{BB962C8B-B14F-4D97-AF65-F5344CB8AC3E}">
        <p14:creationId xmlns:p14="http://schemas.microsoft.com/office/powerpoint/2010/main" val="3161028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52E1B6-84E7-65FB-8A52-3FC0B4B2AD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527772-47A5-28C6-0508-3131AC162D99}"/>
              </a:ext>
            </a:extLst>
          </p:cNvPr>
          <p:cNvSpPr>
            <a:spLocks noGrp="1"/>
          </p:cNvSpPr>
          <p:nvPr>
            <p:ph type="title"/>
          </p:nvPr>
        </p:nvSpPr>
        <p:spPr>
          <a:xfrm>
            <a:off x="0" y="2292350"/>
            <a:ext cx="12192000" cy="2273300"/>
          </a:xfrm>
        </p:spPr>
        <p:txBody>
          <a:bodyPr anchor="ctr">
            <a:noAutofit/>
          </a:bodyPr>
          <a:lstStyle/>
          <a:p>
            <a:pPr algn="ctr"/>
            <a:r>
              <a:rPr lang="en-GB" sz="7200" b="1" dirty="0"/>
              <a:t>Part 2  </a:t>
            </a:r>
            <a:br>
              <a:rPr lang="en-GB" sz="7200" b="1" dirty="0"/>
            </a:br>
            <a:r>
              <a:rPr lang="en-GB" sz="7200" b="1" dirty="0"/>
              <a:t>Living in the Birdcage</a:t>
            </a:r>
          </a:p>
        </p:txBody>
      </p:sp>
    </p:spTree>
    <p:extLst>
      <p:ext uri="{BB962C8B-B14F-4D97-AF65-F5344CB8AC3E}">
        <p14:creationId xmlns:p14="http://schemas.microsoft.com/office/powerpoint/2010/main" val="5632278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E1A7C4-D7D1-94A7-8DDE-06A8E1A62A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B6B39A-ED08-845E-E381-CDA6D81D333B}"/>
              </a:ext>
            </a:extLst>
          </p:cNvPr>
          <p:cNvSpPr>
            <a:spLocks noGrp="1"/>
          </p:cNvSpPr>
          <p:nvPr>
            <p:ph type="title"/>
          </p:nvPr>
        </p:nvSpPr>
        <p:spPr>
          <a:xfrm>
            <a:off x="838200" y="365125"/>
            <a:ext cx="10515600" cy="1325563"/>
          </a:xfrm>
        </p:spPr>
        <p:txBody>
          <a:bodyPr anchor="ctr">
            <a:normAutofit/>
          </a:bodyPr>
          <a:lstStyle/>
          <a:p>
            <a:r>
              <a:rPr lang="en-GB" b="1" dirty="0"/>
              <a:t>Life for British Soldiers</a:t>
            </a:r>
          </a:p>
        </p:txBody>
      </p:sp>
      <p:pic>
        <p:nvPicPr>
          <p:cNvPr id="5" name="Picture 4">
            <a:extLst>
              <a:ext uri="{FF2B5EF4-FFF2-40B4-BE49-F238E27FC236}">
                <a16:creationId xmlns:a16="http://schemas.microsoft.com/office/drawing/2014/main" id="{7AABAA0E-B6E3-FC5B-A98A-E17FC9F48BD0}"/>
              </a:ext>
            </a:extLst>
          </p:cNvPr>
          <p:cNvPicPr>
            <a:picLocks noChangeAspect="1"/>
          </p:cNvPicPr>
          <p:nvPr/>
        </p:nvPicPr>
        <p:blipFill>
          <a:blip r:embed="rId3"/>
          <a:stretch>
            <a:fillRect/>
          </a:stretch>
        </p:blipFill>
        <p:spPr>
          <a:xfrm>
            <a:off x="251459" y="1370488"/>
            <a:ext cx="6934201" cy="4940618"/>
          </a:xfrm>
          <a:prstGeom prst="rect">
            <a:avLst/>
          </a:prstGeom>
          <a:noFill/>
        </p:spPr>
      </p:pic>
      <p:sp>
        <p:nvSpPr>
          <p:cNvPr id="3" name="Content Placeholder 2">
            <a:extLst>
              <a:ext uri="{FF2B5EF4-FFF2-40B4-BE49-F238E27FC236}">
                <a16:creationId xmlns:a16="http://schemas.microsoft.com/office/drawing/2014/main" id="{688104B4-B651-A540-DF86-51244350C922}"/>
              </a:ext>
            </a:extLst>
          </p:cNvPr>
          <p:cNvSpPr>
            <a:spLocks noGrp="1"/>
          </p:cNvSpPr>
          <p:nvPr>
            <p:ph sz="half" idx="2"/>
          </p:nvPr>
        </p:nvSpPr>
        <p:spPr>
          <a:xfrm>
            <a:off x="7635239" y="1370488"/>
            <a:ext cx="4305301" cy="4806475"/>
          </a:xfrm>
        </p:spPr>
        <p:txBody>
          <a:bodyPr>
            <a:normAutofit/>
          </a:bodyPr>
          <a:lstStyle/>
          <a:p>
            <a:r>
              <a:rPr lang="en-GB" dirty="0"/>
              <a:t>British soldiers live in rough camps with limited supplies</a:t>
            </a:r>
          </a:p>
          <a:p>
            <a:r>
              <a:rPr lang="en-GB" dirty="0"/>
              <a:t>Poor roads make it hard to move food, weapons, and medicine</a:t>
            </a:r>
          </a:p>
          <a:p>
            <a:r>
              <a:rPr lang="en-GB" dirty="0"/>
              <a:t>Extremes of weather make life difficult</a:t>
            </a:r>
          </a:p>
          <a:p>
            <a:r>
              <a:rPr lang="en-GB" dirty="0"/>
              <a:t>There is very little chance of leave to visit family back home.</a:t>
            </a:r>
          </a:p>
        </p:txBody>
      </p:sp>
    </p:spTree>
    <p:extLst>
      <p:ext uri="{BB962C8B-B14F-4D97-AF65-F5344CB8AC3E}">
        <p14:creationId xmlns:p14="http://schemas.microsoft.com/office/powerpoint/2010/main" val="2969569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330D47-D337-4147-E683-4A31F7DEB57F}"/>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E74C753C-6A35-135C-0216-6354EC021B15}"/>
              </a:ext>
            </a:extLst>
          </p:cNvPr>
          <p:cNvGrpSpPr/>
          <p:nvPr/>
        </p:nvGrpSpPr>
        <p:grpSpPr>
          <a:xfrm>
            <a:off x="0" y="0"/>
            <a:ext cx="12192000" cy="6858000"/>
            <a:chOff x="0" y="0"/>
            <a:chExt cx="12192000" cy="6858000"/>
          </a:xfrm>
        </p:grpSpPr>
        <p:sp>
          <p:nvSpPr>
            <p:cNvPr id="12" name="Rectangle 11">
              <a:extLst>
                <a:ext uri="{FF2B5EF4-FFF2-40B4-BE49-F238E27FC236}">
                  <a16:creationId xmlns:a16="http://schemas.microsoft.com/office/drawing/2014/main" id="{7AF46F45-8990-B031-804C-7B382B0FC644}"/>
                </a:ext>
              </a:extLst>
            </p:cNvPr>
            <p:cNvSpPr/>
            <p:nvPr/>
          </p:nvSpPr>
          <p:spPr>
            <a:xfrm>
              <a:off x="0" y="0"/>
              <a:ext cx="12192000" cy="68580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Box 7">
              <a:extLst>
                <a:ext uri="{FF2B5EF4-FFF2-40B4-BE49-F238E27FC236}">
                  <a16:creationId xmlns:a16="http://schemas.microsoft.com/office/drawing/2014/main" id="{D900A07F-00C9-D970-D185-47E5AF7427C0}"/>
                </a:ext>
              </a:extLst>
            </p:cNvPr>
            <p:cNvSpPr txBox="1"/>
            <p:nvPr/>
          </p:nvSpPr>
          <p:spPr>
            <a:xfrm>
              <a:off x="781050" y="361949"/>
              <a:ext cx="9915525" cy="5878532"/>
            </a:xfrm>
            <a:prstGeom prst="rect">
              <a:avLst/>
            </a:prstGeom>
            <a:noFill/>
          </p:spPr>
          <p:txBody>
            <a:bodyPr wrap="square" rtlCol="0">
              <a:spAutoFit/>
            </a:bodyPr>
            <a:lstStyle/>
            <a:p>
              <a:pPr algn="just"/>
              <a:r>
                <a:rPr lang="en-GB" sz="2400" b="1" dirty="0">
                  <a:solidFill>
                    <a:schemeClr val="bg1"/>
                  </a:solidFill>
                </a:rPr>
                <a:t>‘Marching is very hot and tiring and we get a thirst which no amount of drinking will satisfy; our water bottles are very precious things. Our bottles are filled before moving off and no man must drink until the order is given, although we get a longing to empty the bottle in one glorious drink. </a:t>
              </a:r>
            </a:p>
            <a:p>
              <a:pPr algn="just"/>
              <a:r>
                <a:rPr lang="en-GB" sz="2400" b="1" dirty="0">
                  <a:solidFill>
                    <a:schemeClr val="bg1"/>
                  </a:solidFill>
                </a:rPr>
                <a:t>The water men have difficulty in keeping up the supply, which has to be carried in leather bags on the mules. We go a long way up the Seres Road, one of the few decent roads in the country, then branch off… </a:t>
              </a:r>
            </a:p>
            <a:p>
              <a:pPr algn="just"/>
              <a:r>
                <a:rPr lang="en-GB" sz="2400" b="1" dirty="0">
                  <a:solidFill>
                    <a:schemeClr val="bg1"/>
                  </a:solidFill>
                </a:rPr>
                <a:t>I begin to lose interest in life and when we lie down again would like to stay there and die, but there is some strange force which says “stick it” until you drop from sheer exhaustion… Through the endless night we put one foot in front of the other, aching in every joint’.</a:t>
              </a:r>
            </a:p>
            <a:p>
              <a:pPr algn="just"/>
              <a:endParaRPr lang="en-GB" sz="2400" b="1" dirty="0">
                <a:solidFill>
                  <a:schemeClr val="bg1"/>
                </a:solidFill>
              </a:endParaRPr>
            </a:p>
            <a:p>
              <a:pPr algn="ctr"/>
              <a:r>
                <a:rPr lang="en-GB" sz="2400" b="1" dirty="0">
                  <a:solidFill>
                    <a:schemeClr val="bg1"/>
                  </a:solidFill>
                </a:rPr>
                <a:t>    </a:t>
              </a:r>
              <a:r>
                <a:rPr lang="en-GB" sz="2000" dirty="0">
                  <a:solidFill>
                    <a:schemeClr val="bg1"/>
                  </a:solidFill>
                </a:rPr>
                <a:t>Diary of Private George Veasey</a:t>
              </a:r>
            </a:p>
            <a:p>
              <a:pPr algn="ctr"/>
              <a:r>
                <a:rPr lang="en-GB" sz="2000" dirty="0">
                  <a:solidFill>
                    <a:schemeClr val="bg1"/>
                  </a:solidFill>
                </a:rPr>
                <a:t>8th Battalion The Oxfordshire and Buckinghamshire Light Infantry</a:t>
              </a:r>
            </a:p>
            <a:p>
              <a:pPr algn="ctr"/>
              <a:r>
                <a:rPr lang="en-GB" sz="2000" dirty="0">
                  <a:solidFill>
                    <a:schemeClr val="bg1"/>
                  </a:solidFill>
                </a:rPr>
                <a:t>July 1916</a:t>
              </a:r>
              <a:endParaRPr lang="en-GB" sz="2400" dirty="0">
                <a:solidFill>
                  <a:schemeClr val="bg1"/>
                </a:solidFill>
              </a:endParaRPr>
            </a:p>
          </p:txBody>
        </p:sp>
      </p:grpSp>
    </p:spTree>
    <p:extLst>
      <p:ext uri="{BB962C8B-B14F-4D97-AF65-F5344CB8AC3E}">
        <p14:creationId xmlns:p14="http://schemas.microsoft.com/office/powerpoint/2010/main" val="17558587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693DA9-B8C4-10BD-F4F2-C128BDE819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01135B-9B3E-0295-7F19-2C42C9BD6A74}"/>
              </a:ext>
            </a:extLst>
          </p:cNvPr>
          <p:cNvSpPr>
            <a:spLocks noGrp="1"/>
          </p:cNvSpPr>
          <p:nvPr>
            <p:ph type="title"/>
          </p:nvPr>
        </p:nvSpPr>
        <p:spPr>
          <a:xfrm>
            <a:off x="838200" y="365125"/>
            <a:ext cx="10515600" cy="1325563"/>
          </a:xfrm>
        </p:spPr>
        <p:txBody>
          <a:bodyPr anchor="ctr">
            <a:normAutofit/>
          </a:bodyPr>
          <a:lstStyle/>
          <a:p>
            <a:r>
              <a:rPr lang="en-GB" b="1" dirty="0"/>
              <a:t>Malaria and Disease</a:t>
            </a:r>
          </a:p>
        </p:txBody>
      </p:sp>
      <p:pic>
        <p:nvPicPr>
          <p:cNvPr id="9218" name="Picture 2" descr="undefined">
            <a:extLst>
              <a:ext uri="{FF2B5EF4-FFF2-40B4-BE49-F238E27FC236}">
                <a16:creationId xmlns:a16="http://schemas.microsoft.com/office/drawing/2014/main" id="{D7FAC2FD-AC3B-A5D5-6C6F-104487990E4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a:fillRect/>
          </a:stretch>
        </p:blipFill>
        <p:spPr bwMode="auto">
          <a:xfrm rot="5400000">
            <a:off x="7992195" y="4147270"/>
            <a:ext cx="1836883" cy="1901972"/>
          </a:xfrm>
          <a:prstGeom prst="rect">
            <a:avLst/>
          </a:prstGeom>
          <a:solidFill>
            <a:srgbClr val="FFFFFF"/>
          </a:solidFill>
        </p:spPr>
      </p:pic>
      <p:sp>
        <p:nvSpPr>
          <p:cNvPr id="3" name="Content Placeholder 2">
            <a:extLst>
              <a:ext uri="{FF2B5EF4-FFF2-40B4-BE49-F238E27FC236}">
                <a16:creationId xmlns:a16="http://schemas.microsoft.com/office/drawing/2014/main" id="{FF076DA2-A2B0-90DB-1E8C-48375052C459}"/>
              </a:ext>
            </a:extLst>
          </p:cNvPr>
          <p:cNvSpPr>
            <a:spLocks noGrp="1"/>
          </p:cNvSpPr>
          <p:nvPr>
            <p:ph sz="half" idx="2"/>
          </p:nvPr>
        </p:nvSpPr>
        <p:spPr>
          <a:xfrm>
            <a:off x="6254115" y="1447964"/>
            <a:ext cx="5313044" cy="4573622"/>
          </a:xfrm>
        </p:spPr>
        <p:txBody>
          <a:bodyPr>
            <a:normAutofit/>
          </a:bodyPr>
          <a:lstStyle/>
          <a:p>
            <a:r>
              <a:rPr lang="en-GB" dirty="0"/>
              <a:t>Disease is one of the biggest dangers for British soldiers</a:t>
            </a:r>
          </a:p>
          <a:p>
            <a:r>
              <a:rPr lang="en-GB" dirty="0"/>
              <a:t>Malaria is common because of mosquitoes in wet areas</a:t>
            </a:r>
          </a:p>
          <a:p>
            <a:r>
              <a:rPr lang="en-GB" dirty="0"/>
              <a:t>Thousands of soldiers become sick, and many are sent home.</a:t>
            </a:r>
          </a:p>
        </p:txBody>
      </p:sp>
      <p:pic>
        <p:nvPicPr>
          <p:cNvPr id="5" name="Picture 4">
            <a:extLst>
              <a:ext uri="{FF2B5EF4-FFF2-40B4-BE49-F238E27FC236}">
                <a16:creationId xmlns:a16="http://schemas.microsoft.com/office/drawing/2014/main" id="{0D049EAC-3CDB-516F-F839-74C5A48D9630}"/>
              </a:ext>
            </a:extLst>
          </p:cNvPr>
          <p:cNvPicPr>
            <a:picLocks noChangeAspect="1"/>
          </p:cNvPicPr>
          <p:nvPr/>
        </p:nvPicPr>
        <p:blipFill>
          <a:blip r:embed="rId4"/>
          <a:stretch>
            <a:fillRect/>
          </a:stretch>
        </p:blipFill>
        <p:spPr>
          <a:xfrm>
            <a:off x="350520" y="1447964"/>
            <a:ext cx="5821680" cy="4640621"/>
          </a:xfrm>
          <a:prstGeom prst="rect">
            <a:avLst/>
          </a:prstGeom>
        </p:spPr>
      </p:pic>
      <p:sp>
        <p:nvSpPr>
          <p:cNvPr id="7" name="TextBox 6">
            <a:extLst>
              <a:ext uri="{FF2B5EF4-FFF2-40B4-BE49-F238E27FC236}">
                <a16:creationId xmlns:a16="http://schemas.microsoft.com/office/drawing/2014/main" id="{3042450E-CA9A-6FD6-ABF6-6BF820FF83F9}"/>
              </a:ext>
            </a:extLst>
          </p:cNvPr>
          <p:cNvSpPr txBox="1"/>
          <p:nvPr/>
        </p:nvSpPr>
        <p:spPr>
          <a:xfrm>
            <a:off x="429577" y="5626920"/>
            <a:ext cx="5663565" cy="923330"/>
          </a:xfrm>
          <a:prstGeom prst="rect">
            <a:avLst/>
          </a:prstGeom>
          <a:solidFill>
            <a:schemeClr val="tx1"/>
          </a:solidFill>
        </p:spPr>
        <p:txBody>
          <a:bodyPr wrap="square">
            <a:spAutoFit/>
          </a:bodyPr>
          <a:lstStyle/>
          <a:p>
            <a:r>
              <a:rPr lang="en-GB" b="0" i="0" dirty="0">
                <a:solidFill>
                  <a:schemeClr val="bg1"/>
                </a:solidFill>
                <a:effectLst/>
                <a:latin typeface="Interface"/>
              </a:rPr>
              <a:t>To protect against malaria, British Salonika Force troops took a daily dose of quinine. There were 162,517 cases of malaria.</a:t>
            </a:r>
            <a:endParaRPr lang="en-GB" dirty="0"/>
          </a:p>
        </p:txBody>
      </p:sp>
    </p:spTree>
    <p:extLst>
      <p:ext uri="{BB962C8B-B14F-4D97-AF65-F5344CB8AC3E}">
        <p14:creationId xmlns:p14="http://schemas.microsoft.com/office/powerpoint/2010/main" val="4112428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2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954D3F-61A2-F045-1538-160EA72275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7D8431-C567-5DBE-E7B5-1ECE7761759D}"/>
              </a:ext>
            </a:extLst>
          </p:cNvPr>
          <p:cNvSpPr>
            <a:spLocks noGrp="1"/>
          </p:cNvSpPr>
          <p:nvPr>
            <p:ph type="title"/>
          </p:nvPr>
        </p:nvSpPr>
        <p:spPr>
          <a:xfrm>
            <a:off x="838200" y="365125"/>
            <a:ext cx="10515600" cy="1325563"/>
          </a:xfrm>
        </p:spPr>
        <p:txBody>
          <a:bodyPr anchor="ctr">
            <a:normAutofit/>
          </a:bodyPr>
          <a:lstStyle/>
          <a:p>
            <a:r>
              <a:rPr lang="en-GB" b="1" dirty="0"/>
              <a:t>Boredom in the Birdcage</a:t>
            </a:r>
          </a:p>
        </p:txBody>
      </p:sp>
      <p:sp>
        <p:nvSpPr>
          <p:cNvPr id="3" name="Content Placeholder 2">
            <a:extLst>
              <a:ext uri="{FF2B5EF4-FFF2-40B4-BE49-F238E27FC236}">
                <a16:creationId xmlns:a16="http://schemas.microsoft.com/office/drawing/2014/main" id="{4EECA380-65C4-1F4C-28D2-19AECDF23361}"/>
              </a:ext>
            </a:extLst>
          </p:cNvPr>
          <p:cNvSpPr>
            <a:spLocks noGrp="1"/>
          </p:cNvSpPr>
          <p:nvPr>
            <p:ph sz="half" idx="2"/>
          </p:nvPr>
        </p:nvSpPr>
        <p:spPr>
          <a:xfrm>
            <a:off x="7635240" y="1370488"/>
            <a:ext cx="3718560" cy="4806475"/>
          </a:xfrm>
        </p:spPr>
        <p:txBody>
          <a:bodyPr>
            <a:normAutofit/>
          </a:bodyPr>
          <a:lstStyle/>
          <a:p>
            <a:r>
              <a:rPr lang="en-GB" dirty="0"/>
              <a:t>Most fighting is in raids, patrols and skirmishes</a:t>
            </a:r>
          </a:p>
          <a:p>
            <a:r>
              <a:rPr lang="en-GB" dirty="0"/>
              <a:t>Boredom can affect morale</a:t>
            </a:r>
          </a:p>
          <a:p>
            <a:r>
              <a:rPr lang="en-GB" dirty="0"/>
              <a:t>Theatre productions are popular</a:t>
            </a:r>
          </a:p>
          <a:p>
            <a:r>
              <a:rPr lang="en-GB" dirty="0"/>
              <a:t>Sports and sporting competitions are organised. </a:t>
            </a:r>
          </a:p>
        </p:txBody>
      </p:sp>
      <p:pic>
        <p:nvPicPr>
          <p:cNvPr id="7170" name="Picture 2" descr="West End Or Western Front? | Imperial War Museums">
            <a:extLst>
              <a:ext uri="{FF2B5EF4-FFF2-40B4-BE49-F238E27FC236}">
                <a16:creationId xmlns:a16="http://schemas.microsoft.com/office/drawing/2014/main" id="{86A89A45-17BE-83F1-2846-A2275DFC0C8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501" t="11733" r="2625" b="7528"/>
          <a:stretch>
            <a:fillRect/>
          </a:stretch>
        </p:blipFill>
        <p:spPr bwMode="auto">
          <a:xfrm>
            <a:off x="952500" y="1530588"/>
            <a:ext cx="6010276" cy="4806475"/>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British troops competing in a wheelbarrow race.">
            <a:extLst>
              <a:ext uri="{FF2B5EF4-FFF2-40B4-BE49-F238E27FC236}">
                <a16:creationId xmlns:a16="http://schemas.microsoft.com/office/drawing/2014/main" id="{E4720AA8-3ACC-91A5-C049-85747B0C768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3069" y="1505760"/>
            <a:ext cx="6029707" cy="48313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3574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1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3618F-4042-0F27-D7F1-F2429F86FE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33B118-EAD9-8143-5C91-FCEE0776680B}"/>
              </a:ext>
            </a:extLst>
          </p:cNvPr>
          <p:cNvSpPr>
            <a:spLocks noGrp="1"/>
          </p:cNvSpPr>
          <p:nvPr>
            <p:ph type="title"/>
          </p:nvPr>
        </p:nvSpPr>
        <p:spPr>
          <a:xfrm>
            <a:off x="838200" y="365125"/>
            <a:ext cx="10515600" cy="1325563"/>
          </a:xfrm>
        </p:spPr>
        <p:txBody>
          <a:bodyPr anchor="ctr">
            <a:normAutofit/>
          </a:bodyPr>
          <a:lstStyle/>
          <a:p>
            <a:r>
              <a:rPr lang="en-GB" b="1" dirty="0"/>
              <a:t>Excitement in the Birdcage</a:t>
            </a:r>
          </a:p>
        </p:txBody>
      </p:sp>
      <p:sp>
        <p:nvSpPr>
          <p:cNvPr id="3" name="Content Placeholder 2">
            <a:extLst>
              <a:ext uri="{FF2B5EF4-FFF2-40B4-BE49-F238E27FC236}">
                <a16:creationId xmlns:a16="http://schemas.microsoft.com/office/drawing/2014/main" id="{4CB99575-B517-2A6B-B12F-C98385084858}"/>
              </a:ext>
            </a:extLst>
          </p:cNvPr>
          <p:cNvSpPr>
            <a:spLocks noGrp="1"/>
          </p:cNvSpPr>
          <p:nvPr>
            <p:ph sz="half" idx="2"/>
          </p:nvPr>
        </p:nvSpPr>
        <p:spPr>
          <a:xfrm>
            <a:off x="7315200" y="4029778"/>
            <a:ext cx="4038600" cy="2147185"/>
          </a:xfrm>
        </p:spPr>
        <p:txBody>
          <a:bodyPr>
            <a:normAutofit/>
          </a:bodyPr>
          <a:lstStyle/>
          <a:p>
            <a:r>
              <a:rPr lang="en-GB" dirty="0"/>
              <a:t>Zeppelins were huge gas-filled balloons</a:t>
            </a:r>
          </a:p>
          <a:p>
            <a:r>
              <a:rPr lang="en-GB" dirty="0"/>
              <a:t>5 May 1916, Zeppelin LZ 85 is shot down as it tries to bomb Salonika.</a:t>
            </a:r>
          </a:p>
        </p:txBody>
      </p:sp>
      <p:pic>
        <p:nvPicPr>
          <p:cNvPr id="5" name="Picture 4">
            <a:hlinkClick r:id="rId3"/>
            <a:extLst>
              <a:ext uri="{FF2B5EF4-FFF2-40B4-BE49-F238E27FC236}">
                <a16:creationId xmlns:a16="http://schemas.microsoft.com/office/drawing/2014/main" id="{C09F062C-4B96-BDBE-2751-442C2B3392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9175" y="1370488"/>
            <a:ext cx="5600700" cy="4641580"/>
          </a:xfrm>
          <a:prstGeom prst="rect">
            <a:avLst/>
          </a:prstGeom>
        </p:spPr>
      </p:pic>
      <p:pic>
        <p:nvPicPr>
          <p:cNvPr id="7" name="Picture 6">
            <a:extLst>
              <a:ext uri="{FF2B5EF4-FFF2-40B4-BE49-F238E27FC236}">
                <a16:creationId xmlns:a16="http://schemas.microsoft.com/office/drawing/2014/main" id="{47A629DD-E54D-62E0-143B-A12B4B8A212E}"/>
              </a:ext>
            </a:extLst>
          </p:cNvPr>
          <p:cNvPicPr>
            <a:picLocks noChangeAspect="1"/>
          </p:cNvPicPr>
          <p:nvPr/>
        </p:nvPicPr>
        <p:blipFill>
          <a:blip r:embed="rId5"/>
          <a:stretch>
            <a:fillRect/>
          </a:stretch>
        </p:blipFill>
        <p:spPr>
          <a:xfrm>
            <a:off x="7737809" y="1493610"/>
            <a:ext cx="3129113" cy="2147185"/>
          </a:xfrm>
          <a:prstGeom prst="rect">
            <a:avLst/>
          </a:prstGeom>
        </p:spPr>
      </p:pic>
    </p:spTree>
    <p:extLst>
      <p:ext uri="{BB962C8B-B14F-4D97-AF65-F5344CB8AC3E}">
        <p14:creationId xmlns:p14="http://schemas.microsoft.com/office/powerpoint/2010/main" val="1837970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326402-8C4F-F46D-96C3-210B68A8D6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7A6C56-65C2-7A41-1DD9-9C0783E476CC}"/>
              </a:ext>
            </a:extLst>
          </p:cNvPr>
          <p:cNvSpPr>
            <a:spLocks noGrp="1"/>
          </p:cNvSpPr>
          <p:nvPr>
            <p:ph type="title"/>
          </p:nvPr>
        </p:nvSpPr>
        <p:spPr/>
        <p:txBody>
          <a:bodyPr/>
          <a:lstStyle/>
          <a:p>
            <a:r>
              <a:rPr lang="en-GB" b="1" dirty="0"/>
              <a:t>The Role of Animals</a:t>
            </a:r>
          </a:p>
        </p:txBody>
      </p:sp>
      <p:sp>
        <p:nvSpPr>
          <p:cNvPr id="3" name="Content Placeholder 2">
            <a:extLst>
              <a:ext uri="{FF2B5EF4-FFF2-40B4-BE49-F238E27FC236}">
                <a16:creationId xmlns:a16="http://schemas.microsoft.com/office/drawing/2014/main" id="{2850B061-4BD1-BCA4-6DB1-113ADE68C2C3}"/>
              </a:ext>
            </a:extLst>
          </p:cNvPr>
          <p:cNvSpPr>
            <a:spLocks noGrp="1"/>
          </p:cNvSpPr>
          <p:nvPr>
            <p:ph idx="1"/>
          </p:nvPr>
        </p:nvSpPr>
        <p:spPr>
          <a:xfrm>
            <a:off x="457200" y="1334536"/>
            <a:ext cx="4427220" cy="2483084"/>
          </a:xfrm>
        </p:spPr>
        <p:txBody>
          <a:bodyPr>
            <a:normAutofit lnSpcReduction="10000"/>
          </a:bodyPr>
          <a:lstStyle/>
          <a:p>
            <a:r>
              <a:rPr lang="en-GB" dirty="0"/>
              <a:t>Animals are essential to the campaign. </a:t>
            </a:r>
          </a:p>
          <a:p>
            <a:r>
              <a:rPr lang="en-GB" dirty="0"/>
              <a:t>Mules carry supplies across steep mountain paths where vehicles can not travel.</a:t>
            </a:r>
          </a:p>
        </p:txBody>
      </p:sp>
      <p:pic>
        <p:nvPicPr>
          <p:cNvPr id="5" name="Picture 4">
            <a:extLst>
              <a:ext uri="{FF2B5EF4-FFF2-40B4-BE49-F238E27FC236}">
                <a16:creationId xmlns:a16="http://schemas.microsoft.com/office/drawing/2014/main" id="{BBCBAC61-E0BD-8E21-0FE7-755C9F621E03}"/>
              </a:ext>
            </a:extLst>
          </p:cNvPr>
          <p:cNvPicPr>
            <a:picLocks noChangeAspect="1"/>
          </p:cNvPicPr>
          <p:nvPr/>
        </p:nvPicPr>
        <p:blipFill>
          <a:blip r:embed="rId3"/>
          <a:stretch>
            <a:fillRect/>
          </a:stretch>
        </p:blipFill>
        <p:spPr>
          <a:xfrm>
            <a:off x="5250180" y="1334536"/>
            <a:ext cx="6941820" cy="5523464"/>
          </a:xfrm>
          <a:prstGeom prst="rect">
            <a:avLst/>
          </a:prstGeom>
        </p:spPr>
      </p:pic>
      <p:sp>
        <p:nvSpPr>
          <p:cNvPr id="7" name="TextBox 6">
            <a:extLst>
              <a:ext uri="{FF2B5EF4-FFF2-40B4-BE49-F238E27FC236}">
                <a16:creationId xmlns:a16="http://schemas.microsoft.com/office/drawing/2014/main" id="{91A4CFD4-1E9E-8FAB-A1E9-F886EDDE68B8}"/>
              </a:ext>
            </a:extLst>
          </p:cNvPr>
          <p:cNvSpPr txBox="1"/>
          <p:nvPr/>
        </p:nvSpPr>
        <p:spPr>
          <a:xfrm>
            <a:off x="5946457" y="5945417"/>
            <a:ext cx="5549265" cy="646331"/>
          </a:xfrm>
          <a:prstGeom prst="rect">
            <a:avLst/>
          </a:prstGeom>
          <a:solidFill>
            <a:schemeClr val="bg2">
              <a:lumMod val="25000"/>
            </a:schemeClr>
          </a:solidFill>
        </p:spPr>
        <p:txBody>
          <a:bodyPr wrap="square">
            <a:spAutoFit/>
          </a:bodyPr>
          <a:lstStyle/>
          <a:p>
            <a:pPr algn="l">
              <a:buNone/>
            </a:pPr>
            <a:r>
              <a:rPr lang="en-GB" b="0" i="0" dirty="0">
                <a:solidFill>
                  <a:schemeClr val="bg1"/>
                </a:solidFill>
                <a:effectLst/>
                <a:latin typeface="Interface"/>
              </a:rPr>
              <a:t>Army Veterinary Corps staff preparing to shoe a mule at a British Army veterinary hospital near Salonika, April 1916.</a:t>
            </a:r>
            <a:endParaRPr lang="en-GB" dirty="0"/>
          </a:p>
        </p:txBody>
      </p:sp>
      <p:pic>
        <p:nvPicPr>
          <p:cNvPr id="9" name="Picture 8">
            <a:extLst>
              <a:ext uri="{FF2B5EF4-FFF2-40B4-BE49-F238E27FC236}">
                <a16:creationId xmlns:a16="http://schemas.microsoft.com/office/drawing/2014/main" id="{E5EF13B2-D826-BEAF-7EF6-F61B50BBD1D0}"/>
              </a:ext>
            </a:extLst>
          </p:cNvPr>
          <p:cNvPicPr>
            <a:picLocks noChangeAspect="1"/>
          </p:cNvPicPr>
          <p:nvPr/>
        </p:nvPicPr>
        <p:blipFill>
          <a:blip r:embed="rId4"/>
          <a:stretch>
            <a:fillRect/>
          </a:stretch>
        </p:blipFill>
        <p:spPr>
          <a:xfrm>
            <a:off x="1700729" y="3817620"/>
            <a:ext cx="1940162" cy="2675255"/>
          </a:xfrm>
          <a:prstGeom prst="rect">
            <a:avLst/>
          </a:prstGeom>
        </p:spPr>
      </p:pic>
    </p:spTree>
    <p:extLst>
      <p:ext uri="{BB962C8B-B14F-4D97-AF65-F5344CB8AC3E}">
        <p14:creationId xmlns:p14="http://schemas.microsoft.com/office/powerpoint/2010/main" val="2456012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50F87B-B39B-C22B-FB82-08E74057EE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721E3C-D0AF-53B8-2DC1-91AB61D8BDDD}"/>
              </a:ext>
            </a:extLst>
          </p:cNvPr>
          <p:cNvSpPr>
            <a:spLocks noGrp="1"/>
          </p:cNvSpPr>
          <p:nvPr>
            <p:ph type="title"/>
          </p:nvPr>
        </p:nvSpPr>
        <p:spPr/>
        <p:txBody>
          <a:bodyPr/>
          <a:lstStyle/>
          <a:p>
            <a:r>
              <a:rPr lang="en-GB" b="1" dirty="0"/>
              <a:t>Women and Nursing</a:t>
            </a:r>
          </a:p>
        </p:txBody>
      </p:sp>
      <p:sp>
        <p:nvSpPr>
          <p:cNvPr id="3" name="Content Placeholder 2">
            <a:extLst>
              <a:ext uri="{FF2B5EF4-FFF2-40B4-BE49-F238E27FC236}">
                <a16:creationId xmlns:a16="http://schemas.microsoft.com/office/drawing/2014/main" id="{5D24CDF7-B92B-5006-8ACB-C66AA7BCEB0A}"/>
              </a:ext>
            </a:extLst>
          </p:cNvPr>
          <p:cNvSpPr>
            <a:spLocks noGrp="1"/>
          </p:cNvSpPr>
          <p:nvPr>
            <p:ph idx="1"/>
          </p:nvPr>
        </p:nvSpPr>
        <p:spPr>
          <a:xfrm>
            <a:off x="8702040" y="1539875"/>
            <a:ext cx="3360420" cy="4525645"/>
          </a:xfrm>
        </p:spPr>
        <p:txBody>
          <a:bodyPr>
            <a:normAutofit lnSpcReduction="10000"/>
          </a:bodyPr>
          <a:lstStyle/>
          <a:p>
            <a:r>
              <a:rPr lang="en-GB" dirty="0"/>
              <a:t>British, Australian, New Zealand and Canadian women serve as nurses in military hospitals.</a:t>
            </a:r>
          </a:p>
          <a:p>
            <a:r>
              <a:rPr lang="en-GB" dirty="0"/>
              <a:t>They care for wounded and sick soldiers and work long hours in difficult and dangerous conditions.</a:t>
            </a:r>
          </a:p>
        </p:txBody>
      </p:sp>
      <p:pic>
        <p:nvPicPr>
          <p:cNvPr id="7" name="Picture 6">
            <a:extLst>
              <a:ext uri="{FF2B5EF4-FFF2-40B4-BE49-F238E27FC236}">
                <a16:creationId xmlns:a16="http://schemas.microsoft.com/office/drawing/2014/main" id="{32E9C582-523D-2EA2-EADE-147E93771A90}"/>
              </a:ext>
            </a:extLst>
          </p:cNvPr>
          <p:cNvPicPr>
            <a:picLocks noChangeAspect="1"/>
          </p:cNvPicPr>
          <p:nvPr/>
        </p:nvPicPr>
        <p:blipFill>
          <a:blip r:embed="rId3"/>
          <a:stretch>
            <a:fillRect/>
          </a:stretch>
        </p:blipFill>
        <p:spPr>
          <a:xfrm>
            <a:off x="5308659" y="1539875"/>
            <a:ext cx="3261127" cy="5036820"/>
          </a:xfrm>
          <a:prstGeom prst="rect">
            <a:avLst/>
          </a:prstGeom>
        </p:spPr>
      </p:pic>
      <p:pic>
        <p:nvPicPr>
          <p:cNvPr id="9" name="Picture 8">
            <a:extLst>
              <a:ext uri="{FF2B5EF4-FFF2-40B4-BE49-F238E27FC236}">
                <a16:creationId xmlns:a16="http://schemas.microsoft.com/office/drawing/2014/main" id="{E0217189-D393-F31E-A65D-6471017D15D3}"/>
              </a:ext>
            </a:extLst>
          </p:cNvPr>
          <p:cNvPicPr>
            <a:picLocks noChangeAspect="1"/>
          </p:cNvPicPr>
          <p:nvPr/>
        </p:nvPicPr>
        <p:blipFill>
          <a:blip r:embed="rId4"/>
          <a:stretch>
            <a:fillRect/>
          </a:stretch>
        </p:blipFill>
        <p:spPr>
          <a:xfrm>
            <a:off x="282033" y="1539875"/>
            <a:ext cx="4894372" cy="4068446"/>
          </a:xfrm>
          <a:prstGeom prst="rect">
            <a:avLst/>
          </a:prstGeom>
        </p:spPr>
      </p:pic>
    </p:spTree>
    <p:extLst>
      <p:ext uri="{BB962C8B-B14F-4D97-AF65-F5344CB8AC3E}">
        <p14:creationId xmlns:p14="http://schemas.microsoft.com/office/powerpoint/2010/main" val="32353864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2ACDE-F175-EAE9-6A31-35789E76A6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B4B8A0-F317-BEA1-BD19-A20BE830A041}"/>
              </a:ext>
            </a:extLst>
          </p:cNvPr>
          <p:cNvSpPr>
            <a:spLocks noGrp="1"/>
          </p:cNvSpPr>
          <p:nvPr>
            <p:ph type="title"/>
          </p:nvPr>
        </p:nvSpPr>
        <p:spPr/>
        <p:txBody>
          <a:bodyPr/>
          <a:lstStyle/>
          <a:p>
            <a:r>
              <a:rPr lang="en-GB" b="1" dirty="0"/>
              <a:t>Soldiers From Around the World</a:t>
            </a:r>
          </a:p>
        </p:txBody>
      </p:sp>
      <p:sp>
        <p:nvSpPr>
          <p:cNvPr id="3" name="Content Placeholder 2">
            <a:extLst>
              <a:ext uri="{FF2B5EF4-FFF2-40B4-BE49-F238E27FC236}">
                <a16:creationId xmlns:a16="http://schemas.microsoft.com/office/drawing/2014/main" id="{22FE421F-1949-FA6C-338F-C0D41F547450}"/>
              </a:ext>
            </a:extLst>
          </p:cNvPr>
          <p:cNvSpPr>
            <a:spLocks noGrp="1"/>
          </p:cNvSpPr>
          <p:nvPr>
            <p:ph idx="1"/>
          </p:nvPr>
        </p:nvSpPr>
        <p:spPr>
          <a:xfrm>
            <a:off x="8953500" y="1350050"/>
            <a:ext cx="2941320" cy="4448770"/>
          </a:xfrm>
        </p:spPr>
        <p:txBody>
          <a:bodyPr>
            <a:normAutofit fontScale="85000" lnSpcReduction="20000"/>
          </a:bodyPr>
          <a:lstStyle/>
          <a:p>
            <a:r>
              <a:rPr lang="en-GB" dirty="0"/>
              <a:t>The Salonika Campaign involves soldiers from many countries.</a:t>
            </a:r>
          </a:p>
          <a:p>
            <a:r>
              <a:rPr lang="en-GB" dirty="0"/>
              <a:t>British troops fight alongside French, Serbian, Greek, Italian, and soldiers from across the British Empire</a:t>
            </a:r>
          </a:p>
          <a:p>
            <a:r>
              <a:rPr lang="en-GB" dirty="0"/>
              <a:t>This makes Salonika one of the most international fronts of the war.</a:t>
            </a:r>
          </a:p>
        </p:txBody>
      </p:sp>
      <p:pic>
        <p:nvPicPr>
          <p:cNvPr id="3074" name="Picture 2" descr="Christmas postcard from 1916 - Christmas Greeting 1916 from the Salonica Army. Historic Group of Allied Comrades in Arms.">
            <a:extLst>
              <a:ext uri="{FF2B5EF4-FFF2-40B4-BE49-F238E27FC236}">
                <a16:creationId xmlns:a16="http://schemas.microsoft.com/office/drawing/2014/main" id="{E96C534F-0611-8BFE-AC60-BE56569D8D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350050"/>
            <a:ext cx="7848600" cy="51015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33547FF-9AD3-CE84-736F-B850330B46A8}"/>
              </a:ext>
            </a:extLst>
          </p:cNvPr>
          <p:cNvSpPr txBox="1"/>
          <p:nvPr/>
        </p:nvSpPr>
        <p:spPr>
          <a:xfrm>
            <a:off x="1733550" y="2490947"/>
            <a:ext cx="876300" cy="369332"/>
          </a:xfrm>
          <a:prstGeom prst="rect">
            <a:avLst/>
          </a:prstGeom>
          <a:noFill/>
        </p:spPr>
        <p:txBody>
          <a:bodyPr wrap="square" rtlCol="0">
            <a:spAutoFit/>
          </a:bodyPr>
          <a:lstStyle/>
          <a:p>
            <a:r>
              <a:rPr lang="en-GB" b="1" dirty="0">
                <a:solidFill>
                  <a:schemeClr val="bg1"/>
                </a:solidFill>
                <a:highlight>
                  <a:srgbClr val="808080"/>
                </a:highlight>
              </a:rPr>
              <a:t>British</a:t>
            </a:r>
          </a:p>
        </p:txBody>
      </p:sp>
      <p:sp>
        <p:nvSpPr>
          <p:cNvPr id="5" name="TextBox 4">
            <a:extLst>
              <a:ext uri="{FF2B5EF4-FFF2-40B4-BE49-F238E27FC236}">
                <a16:creationId xmlns:a16="http://schemas.microsoft.com/office/drawing/2014/main" id="{85C0392A-EA1E-A370-28AD-1D221926D981}"/>
              </a:ext>
            </a:extLst>
          </p:cNvPr>
          <p:cNvSpPr txBox="1"/>
          <p:nvPr/>
        </p:nvSpPr>
        <p:spPr>
          <a:xfrm>
            <a:off x="2719387" y="2083675"/>
            <a:ext cx="2371725" cy="369332"/>
          </a:xfrm>
          <a:prstGeom prst="rect">
            <a:avLst/>
          </a:prstGeom>
          <a:noFill/>
        </p:spPr>
        <p:txBody>
          <a:bodyPr wrap="square" rtlCol="0">
            <a:spAutoFit/>
          </a:bodyPr>
          <a:lstStyle/>
          <a:p>
            <a:r>
              <a:rPr lang="en-GB" b="1" dirty="0">
                <a:solidFill>
                  <a:schemeClr val="bg1"/>
                </a:solidFill>
                <a:highlight>
                  <a:srgbClr val="808080"/>
                </a:highlight>
              </a:rPr>
              <a:t>French North African </a:t>
            </a:r>
          </a:p>
        </p:txBody>
      </p:sp>
      <p:sp>
        <p:nvSpPr>
          <p:cNvPr id="6" name="TextBox 5">
            <a:extLst>
              <a:ext uri="{FF2B5EF4-FFF2-40B4-BE49-F238E27FC236}">
                <a16:creationId xmlns:a16="http://schemas.microsoft.com/office/drawing/2014/main" id="{C2481F61-55A8-FDD8-4966-069CFBCD9047}"/>
              </a:ext>
            </a:extLst>
          </p:cNvPr>
          <p:cNvSpPr txBox="1"/>
          <p:nvPr/>
        </p:nvSpPr>
        <p:spPr>
          <a:xfrm>
            <a:off x="4367212" y="2448564"/>
            <a:ext cx="1019175" cy="369332"/>
          </a:xfrm>
          <a:prstGeom prst="rect">
            <a:avLst/>
          </a:prstGeom>
          <a:noFill/>
        </p:spPr>
        <p:txBody>
          <a:bodyPr wrap="square" rtlCol="0">
            <a:spAutoFit/>
          </a:bodyPr>
          <a:lstStyle/>
          <a:p>
            <a:r>
              <a:rPr lang="en-GB" b="1" dirty="0">
                <a:solidFill>
                  <a:schemeClr val="bg1"/>
                </a:solidFill>
                <a:highlight>
                  <a:srgbClr val="808080"/>
                </a:highlight>
              </a:rPr>
              <a:t>Russian</a:t>
            </a:r>
          </a:p>
        </p:txBody>
      </p:sp>
      <p:sp>
        <p:nvSpPr>
          <p:cNvPr id="7" name="TextBox 6">
            <a:extLst>
              <a:ext uri="{FF2B5EF4-FFF2-40B4-BE49-F238E27FC236}">
                <a16:creationId xmlns:a16="http://schemas.microsoft.com/office/drawing/2014/main" id="{1CC998E8-DC4C-67A9-5788-900BFF1BCD08}"/>
              </a:ext>
            </a:extLst>
          </p:cNvPr>
          <p:cNvSpPr txBox="1"/>
          <p:nvPr/>
        </p:nvSpPr>
        <p:spPr>
          <a:xfrm>
            <a:off x="5210174" y="3371736"/>
            <a:ext cx="1019175" cy="369332"/>
          </a:xfrm>
          <a:prstGeom prst="rect">
            <a:avLst/>
          </a:prstGeom>
          <a:noFill/>
        </p:spPr>
        <p:txBody>
          <a:bodyPr wrap="square" rtlCol="0">
            <a:spAutoFit/>
          </a:bodyPr>
          <a:lstStyle/>
          <a:p>
            <a:r>
              <a:rPr lang="en-GB" b="1" dirty="0">
                <a:solidFill>
                  <a:schemeClr val="bg1"/>
                </a:solidFill>
                <a:highlight>
                  <a:srgbClr val="808080"/>
                </a:highlight>
              </a:rPr>
              <a:t>Indian</a:t>
            </a:r>
          </a:p>
        </p:txBody>
      </p:sp>
      <p:sp>
        <p:nvSpPr>
          <p:cNvPr id="8" name="TextBox 7">
            <a:extLst>
              <a:ext uri="{FF2B5EF4-FFF2-40B4-BE49-F238E27FC236}">
                <a16:creationId xmlns:a16="http://schemas.microsoft.com/office/drawing/2014/main" id="{737932CF-1D02-D7F9-AFC7-83BEDFE947E9}"/>
              </a:ext>
            </a:extLst>
          </p:cNvPr>
          <p:cNvSpPr txBox="1"/>
          <p:nvPr/>
        </p:nvSpPr>
        <p:spPr>
          <a:xfrm>
            <a:off x="5929312" y="2210279"/>
            <a:ext cx="1019175" cy="369332"/>
          </a:xfrm>
          <a:prstGeom prst="rect">
            <a:avLst/>
          </a:prstGeom>
          <a:noFill/>
        </p:spPr>
        <p:txBody>
          <a:bodyPr wrap="square" rtlCol="0">
            <a:spAutoFit/>
          </a:bodyPr>
          <a:lstStyle/>
          <a:p>
            <a:r>
              <a:rPr lang="en-GB" b="1" dirty="0">
                <a:solidFill>
                  <a:schemeClr val="bg1"/>
                </a:solidFill>
                <a:highlight>
                  <a:srgbClr val="808080"/>
                </a:highlight>
              </a:rPr>
              <a:t>Italian</a:t>
            </a:r>
          </a:p>
        </p:txBody>
      </p:sp>
      <p:sp>
        <p:nvSpPr>
          <p:cNvPr id="10" name="TextBox 9">
            <a:extLst>
              <a:ext uri="{FF2B5EF4-FFF2-40B4-BE49-F238E27FC236}">
                <a16:creationId xmlns:a16="http://schemas.microsoft.com/office/drawing/2014/main" id="{09F2EB51-04B7-45C5-4FD2-F5C8BFFE7920}"/>
              </a:ext>
            </a:extLst>
          </p:cNvPr>
          <p:cNvSpPr txBox="1"/>
          <p:nvPr/>
        </p:nvSpPr>
        <p:spPr>
          <a:xfrm>
            <a:off x="6948487" y="2161880"/>
            <a:ext cx="1019175" cy="369332"/>
          </a:xfrm>
          <a:prstGeom prst="rect">
            <a:avLst/>
          </a:prstGeom>
          <a:noFill/>
        </p:spPr>
        <p:txBody>
          <a:bodyPr wrap="square" rtlCol="0">
            <a:spAutoFit/>
          </a:bodyPr>
          <a:lstStyle/>
          <a:p>
            <a:r>
              <a:rPr lang="en-GB" b="1" dirty="0">
                <a:solidFill>
                  <a:schemeClr val="bg1"/>
                </a:solidFill>
                <a:highlight>
                  <a:srgbClr val="808080"/>
                </a:highlight>
              </a:rPr>
              <a:t>Serbian</a:t>
            </a:r>
          </a:p>
        </p:txBody>
      </p:sp>
      <p:sp>
        <p:nvSpPr>
          <p:cNvPr id="11" name="TextBox 10">
            <a:extLst>
              <a:ext uri="{FF2B5EF4-FFF2-40B4-BE49-F238E27FC236}">
                <a16:creationId xmlns:a16="http://schemas.microsoft.com/office/drawing/2014/main" id="{B0B81BDA-59A8-A863-9C4B-A90AFC2BE003}"/>
              </a:ext>
            </a:extLst>
          </p:cNvPr>
          <p:cNvSpPr txBox="1"/>
          <p:nvPr/>
        </p:nvSpPr>
        <p:spPr>
          <a:xfrm>
            <a:off x="2667000" y="5483545"/>
            <a:ext cx="1019175" cy="369332"/>
          </a:xfrm>
          <a:prstGeom prst="rect">
            <a:avLst/>
          </a:prstGeom>
          <a:noFill/>
        </p:spPr>
        <p:txBody>
          <a:bodyPr wrap="square" rtlCol="0">
            <a:spAutoFit/>
          </a:bodyPr>
          <a:lstStyle/>
          <a:p>
            <a:r>
              <a:rPr lang="en-GB" b="1" dirty="0">
                <a:solidFill>
                  <a:schemeClr val="bg1"/>
                </a:solidFill>
                <a:highlight>
                  <a:srgbClr val="808080"/>
                </a:highlight>
              </a:rPr>
              <a:t>Crete</a:t>
            </a:r>
          </a:p>
        </p:txBody>
      </p:sp>
      <p:sp>
        <p:nvSpPr>
          <p:cNvPr id="12" name="TextBox 11">
            <a:extLst>
              <a:ext uri="{FF2B5EF4-FFF2-40B4-BE49-F238E27FC236}">
                <a16:creationId xmlns:a16="http://schemas.microsoft.com/office/drawing/2014/main" id="{7E54722A-E68E-73B8-8732-7D49553F52B2}"/>
              </a:ext>
            </a:extLst>
          </p:cNvPr>
          <p:cNvSpPr txBox="1"/>
          <p:nvPr/>
        </p:nvSpPr>
        <p:spPr>
          <a:xfrm>
            <a:off x="3533772" y="4423117"/>
            <a:ext cx="1347788" cy="923330"/>
          </a:xfrm>
          <a:prstGeom prst="rect">
            <a:avLst/>
          </a:prstGeom>
          <a:noFill/>
        </p:spPr>
        <p:txBody>
          <a:bodyPr wrap="square" rtlCol="0">
            <a:spAutoFit/>
          </a:bodyPr>
          <a:lstStyle/>
          <a:p>
            <a:pPr algn="ctr"/>
            <a:r>
              <a:rPr lang="en-GB" b="1" dirty="0">
                <a:solidFill>
                  <a:schemeClr val="bg1"/>
                </a:solidFill>
                <a:highlight>
                  <a:srgbClr val="808080"/>
                </a:highlight>
              </a:rPr>
              <a:t>French North African </a:t>
            </a:r>
          </a:p>
        </p:txBody>
      </p:sp>
      <p:sp>
        <p:nvSpPr>
          <p:cNvPr id="13" name="TextBox 12">
            <a:extLst>
              <a:ext uri="{FF2B5EF4-FFF2-40B4-BE49-F238E27FC236}">
                <a16:creationId xmlns:a16="http://schemas.microsoft.com/office/drawing/2014/main" id="{43BC493E-FE99-DA76-3B20-AACC35C72958}"/>
              </a:ext>
            </a:extLst>
          </p:cNvPr>
          <p:cNvSpPr txBox="1"/>
          <p:nvPr/>
        </p:nvSpPr>
        <p:spPr>
          <a:xfrm>
            <a:off x="4648198" y="5508389"/>
            <a:ext cx="1019176" cy="369332"/>
          </a:xfrm>
          <a:prstGeom prst="rect">
            <a:avLst/>
          </a:prstGeom>
          <a:noFill/>
        </p:spPr>
        <p:txBody>
          <a:bodyPr wrap="square" rtlCol="0">
            <a:spAutoFit/>
          </a:bodyPr>
          <a:lstStyle/>
          <a:p>
            <a:r>
              <a:rPr lang="en-GB" b="1" dirty="0">
                <a:solidFill>
                  <a:schemeClr val="bg1"/>
                </a:solidFill>
                <a:highlight>
                  <a:srgbClr val="808080"/>
                </a:highlight>
              </a:rPr>
              <a:t>French</a:t>
            </a:r>
          </a:p>
        </p:txBody>
      </p:sp>
      <p:sp>
        <p:nvSpPr>
          <p:cNvPr id="16" name="TextBox 15">
            <a:extLst>
              <a:ext uri="{FF2B5EF4-FFF2-40B4-BE49-F238E27FC236}">
                <a16:creationId xmlns:a16="http://schemas.microsoft.com/office/drawing/2014/main" id="{1AEC1A7D-0A9D-BCFA-E058-FB319DC08ACD}"/>
              </a:ext>
            </a:extLst>
          </p:cNvPr>
          <p:cNvSpPr txBox="1"/>
          <p:nvPr/>
        </p:nvSpPr>
        <p:spPr>
          <a:xfrm>
            <a:off x="5631653" y="4835130"/>
            <a:ext cx="1281114" cy="646331"/>
          </a:xfrm>
          <a:prstGeom prst="rect">
            <a:avLst/>
          </a:prstGeom>
          <a:noFill/>
        </p:spPr>
        <p:txBody>
          <a:bodyPr wrap="square" rtlCol="0">
            <a:spAutoFit/>
          </a:bodyPr>
          <a:lstStyle/>
          <a:p>
            <a:pPr algn="ctr"/>
            <a:r>
              <a:rPr lang="en-GB" b="1" dirty="0">
                <a:solidFill>
                  <a:schemeClr val="bg1"/>
                </a:solidFill>
                <a:highlight>
                  <a:srgbClr val="808080"/>
                </a:highlight>
              </a:rPr>
              <a:t>French Indochina</a:t>
            </a:r>
          </a:p>
        </p:txBody>
      </p:sp>
      <p:sp>
        <p:nvSpPr>
          <p:cNvPr id="17" name="TextBox 16">
            <a:extLst>
              <a:ext uri="{FF2B5EF4-FFF2-40B4-BE49-F238E27FC236}">
                <a16:creationId xmlns:a16="http://schemas.microsoft.com/office/drawing/2014/main" id="{DA234EA7-5B1D-6763-EECC-FDAED2B66DFC}"/>
              </a:ext>
            </a:extLst>
          </p:cNvPr>
          <p:cNvSpPr txBox="1"/>
          <p:nvPr/>
        </p:nvSpPr>
        <p:spPr>
          <a:xfrm>
            <a:off x="6780607" y="5429488"/>
            <a:ext cx="1019176" cy="369332"/>
          </a:xfrm>
          <a:prstGeom prst="rect">
            <a:avLst/>
          </a:prstGeom>
          <a:noFill/>
        </p:spPr>
        <p:txBody>
          <a:bodyPr wrap="square" rtlCol="0">
            <a:spAutoFit/>
          </a:bodyPr>
          <a:lstStyle/>
          <a:p>
            <a:r>
              <a:rPr lang="en-GB" b="1" dirty="0">
                <a:solidFill>
                  <a:schemeClr val="bg1"/>
                </a:solidFill>
                <a:highlight>
                  <a:srgbClr val="808080"/>
                </a:highlight>
              </a:rPr>
              <a:t>Crete</a:t>
            </a:r>
          </a:p>
        </p:txBody>
      </p:sp>
    </p:spTree>
    <p:extLst>
      <p:ext uri="{BB962C8B-B14F-4D97-AF65-F5344CB8AC3E}">
        <p14:creationId xmlns:p14="http://schemas.microsoft.com/office/powerpoint/2010/main" val="277441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500"/>
                                        <p:tgtEl>
                                          <p:spTgt spid="7"/>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500"/>
                                        <p:tgtEl>
                                          <p:spTgt spid="8"/>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500"/>
                                        <p:tgtEl>
                                          <p:spTgt spid="10"/>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500"/>
                                        <p:tgtEl>
                                          <p:spTgt spid="11"/>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fade">
                                      <p:cBhvr>
                                        <p:cTn id="54" dur="500"/>
                                        <p:tgtEl>
                                          <p:spTgt spid="12"/>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fade">
                                      <p:cBhvr>
                                        <p:cTn id="59" dur="500"/>
                                        <p:tgtEl>
                                          <p:spTgt spid="13"/>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fade">
                                      <p:cBhvr>
                                        <p:cTn id="64" dur="500"/>
                                        <p:tgtEl>
                                          <p:spTgt spid="16"/>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fade">
                                      <p:cBhvr>
                                        <p:cTn id="6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P spid="6" grpId="0"/>
      <p:bldP spid="7" grpId="0"/>
      <p:bldP spid="8" grpId="0"/>
      <p:bldP spid="10" grpId="0"/>
      <p:bldP spid="11" grpId="0"/>
      <p:bldP spid="12" grpId="0"/>
      <p:bldP spid="13" grpId="0"/>
      <p:bldP spid="16" grpId="0"/>
      <p:bldP spid="1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37558-9C79-4BFA-559F-DAA81ED5977B}"/>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317CD69D-C627-A9F9-8120-72CEB0D728BC}"/>
              </a:ext>
            </a:extLst>
          </p:cNvPr>
          <p:cNvPicPr>
            <a:picLocks noChangeAspect="1"/>
          </p:cNvPicPr>
          <p:nvPr/>
        </p:nvPicPr>
        <p:blipFill>
          <a:blip r:embed="rId3"/>
          <a:stretch>
            <a:fillRect/>
          </a:stretch>
        </p:blipFill>
        <p:spPr>
          <a:xfrm>
            <a:off x="7340405" y="209302"/>
            <a:ext cx="4775395" cy="6549536"/>
          </a:xfrm>
          <a:prstGeom prst="rect">
            <a:avLst/>
          </a:prstGeom>
        </p:spPr>
      </p:pic>
      <p:sp>
        <p:nvSpPr>
          <p:cNvPr id="2" name="Title 1">
            <a:extLst>
              <a:ext uri="{FF2B5EF4-FFF2-40B4-BE49-F238E27FC236}">
                <a16:creationId xmlns:a16="http://schemas.microsoft.com/office/drawing/2014/main" id="{82254F23-51FF-5C03-CC4A-1FFC8F94F86C}"/>
              </a:ext>
            </a:extLst>
          </p:cNvPr>
          <p:cNvSpPr>
            <a:spLocks noGrp="1"/>
          </p:cNvSpPr>
          <p:nvPr>
            <p:ph type="title"/>
          </p:nvPr>
        </p:nvSpPr>
        <p:spPr/>
        <p:txBody>
          <a:bodyPr/>
          <a:lstStyle/>
          <a:p>
            <a:r>
              <a:rPr lang="en-GB" b="1" dirty="0"/>
              <a:t>Key Leaders (1)</a:t>
            </a:r>
          </a:p>
        </p:txBody>
      </p:sp>
      <p:sp>
        <p:nvSpPr>
          <p:cNvPr id="3" name="Content Placeholder 2">
            <a:extLst>
              <a:ext uri="{FF2B5EF4-FFF2-40B4-BE49-F238E27FC236}">
                <a16:creationId xmlns:a16="http://schemas.microsoft.com/office/drawing/2014/main" id="{36724E1C-6788-301D-32CD-A05FEC58F32F}"/>
              </a:ext>
            </a:extLst>
          </p:cNvPr>
          <p:cNvSpPr>
            <a:spLocks noGrp="1"/>
          </p:cNvSpPr>
          <p:nvPr>
            <p:ph idx="1"/>
          </p:nvPr>
        </p:nvSpPr>
        <p:spPr>
          <a:xfrm>
            <a:off x="628650" y="1464366"/>
            <a:ext cx="5391150" cy="1964633"/>
          </a:xfrm>
        </p:spPr>
        <p:txBody>
          <a:bodyPr>
            <a:normAutofit/>
          </a:bodyPr>
          <a:lstStyle/>
          <a:p>
            <a:pPr marL="0" indent="0">
              <a:buNone/>
            </a:pPr>
            <a:r>
              <a:rPr lang="en-GB" sz="2200" b="1" dirty="0"/>
              <a:t>May 1916</a:t>
            </a:r>
          </a:p>
          <a:p>
            <a:r>
              <a:rPr lang="en-GB" sz="2200" dirty="0"/>
              <a:t>General </a:t>
            </a:r>
            <a:r>
              <a:rPr lang="en-GB" sz="2200" dirty="0" err="1"/>
              <a:t>Sarrail</a:t>
            </a:r>
            <a:r>
              <a:rPr lang="en-GB" sz="2200" dirty="0"/>
              <a:t> (France) has overall command in Salonika</a:t>
            </a:r>
          </a:p>
          <a:p>
            <a:r>
              <a:rPr lang="en-GB" sz="2200" dirty="0"/>
              <a:t>General Sir George Milne commands British forces.</a:t>
            </a:r>
          </a:p>
        </p:txBody>
      </p:sp>
      <p:sp>
        <p:nvSpPr>
          <p:cNvPr id="5" name="TextBox 4">
            <a:extLst>
              <a:ext uri="{FF2B5EF4-FFF2-40B4-BE49-F238E27FC236}">
                <a16:creationId xmlns:a16="http://schemas.microsoft.com/office/drawing/2014/main" id="{DE060C00-F8B1-F2F9-BCB7-FD5E1FABB512}"/>
              </a:ext>
            </a:extLst>
          </p:cNvPr>
          <p:cNvSpPr txBox="1"/>
          <p:nvPr/>
        </p:nvSpPr>
        <p:spPr>
          <a:xfrm>
            <a:off x="7340405" y="5281510"/>
            <a:ext cx="4775394" cy="1477328"/>
          </a:xfrm>
          <a:prstGeom prst="rect">
            <a:avLst/>
          </a:prstGeom>
          <a:solidFill>
            <a:schemeClr val="tx1"/>
          </a:solidFill>
        </p:spPr>
        <p:txBody>
          <a:bodyPr wrap="square">
            <a:spAutoFit/>
          </a:bodyPr>
          <a:lstStyle/>
          <a:p>
            <a:r>
              <a:rPr lang="en-GB" b="0" i="0" dirty="0">
                <a:solidFill>
                  <a:schemeClr val="bg1"/>
                </a:solidFill>
                <a:effectLst/>
                <a:latin typeface="Interface"/>
              </a:rPr>
              <a:t>General </a:t>
            </a:r>
            <a:r>
              <a:rPr lang="en-GB" b="0" i="0" dirty="0" err="1">
                <a:solidFill>
                  <a:schemeClr val="bg1"/>
                </a:solidFill>
                <a:effectLst/>
                <a:latin typeface="Interface"/>
              </a:rPr>
              <a:t>Sarrail</a:t>
            </a:r>
            <a:r>
              <a:rPr lang="en-GB" b="0" i="0" dirty="0">
                <a:solidFill>
                  <a:schemeClr val="bg1"/>
                </a:solidFill>
                <a:effectLst/>
                <a:latin typeface="Interface"/>
              </a:rPr>
              <a:t>, commander of Allied forces in Macedonia (16 January 1916 - 22 December 1917), with General Sir George Milne, commander of the British Salonika Force from 9 May 1916.</a:t>
            </a:r>
            <a:endParaRPr lang="en-GB" dirty="0">
              <a:solidFill>
                <a:schemeClr val="bg1"/>
              </a:solidFill>
            </a:endParaRPr>
          </a:p>
        </p:txBody>
      </p:sp>
    </p:spTree>
    <p:extLst>
      <p:ext uri="{BB962C8B-B14F-4D97-AF65-F5344CB8AC3E}">
        <p14:creationId xmlns:p14="http://schemas.microsoft.com/office/powerpoint/2010/main" val="1118777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078F68-9573-C57B-A461-64535B9800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77FAA9-9ABB-7AFE-11B8-32B6CCDB6C18}"/>
              </a:ext>
            </a:extLst>
          </p:cNvPr>
          <p:cNvSpPr>
            <a:spLocks noGrp="1"/>
          </p:cNvSpPr>
          <p:nvPr>
            <p:ph type="title"/>
          </p:nvPr>
        </p:nvSpPr>
        <p:spPr>
          <a:xfrm>
            <a:off x="838200" y="365125"/>
            <a:ext cx="10515600" cy="1325563"/>
          </a:xfrm>
        </p:spPr>
        <p:txBody>
          <a:bodyPr anchor="ctr">
            <a:normAutofit/>
          </a:bodyPr>
          <a:lstStyle/>
          <a:p>
            <a:r>
              <a:rPr lang="en-GB" b="1" dirty="0"/>
              <a:t>British Positions in Salonika</a:t>
            </a:r>
          </a:p>
        </p:txBody>
      </p:sp>
      <p:sp>
        <p:nvSpPr>
          <p:cNvPr id="3" name="Content Placeholder 2">
            <a:extLst>
              <a:ext uri="{FF2B5EF4-FFF2-40B4-BE49-F238E27FC236}">
                <a16:creationId xmlns:a16="http://schemas.microsoft.com/office/drawing/2014/main" id="{E9325B64-22BA-19B0-F3C2-8B8FE0961574}"/>
              </a:ext>
            </a:extLst>
          </p:cNvPr>
          <p:cNvSpPr>
            <a:spLocks noGrp="1"/>
          </p:cNvSpPr>
          <p:nvPr>
            <p:ph sz="half" idx="2"/>
          </p:nvPr>
        </p:nvSpPr>
        <p:spPr>
          <a:xfrm>
            <a:off x="7635240" y="1432956"/>
            <a:ext cx="3718560" cy="4744007"/>
          </a:xfrm>
        </p:spPr>
        <p:txBody>
          <a:bodyPr>
            <a:normAutofit/>
          </a:bodyPr>
          <a:lstStyle/>
          <a:p>
            <a:r>
              <a:rPr lang="en-GB" dirty="0"/>
              <a:t>East of the Vardar River</a:t>
            </a:r>
          </a:p>
          <a:p>
            <a:r>
              <a:rPr lang="en-GB" dirty="0"/>
              <a:t>The trenches west of Lake Doiran</a:t>
            </a:r>
          </a:p>
          <a:p>
            <a:r>
              <a:rPr lang="en-GB" dirty="0"/>
              <a:t>The Struma Valley to the east</a:t>
            </a:r>
          </a:p>
          <a:p>
            <a:r>
              <a:rPr lang="en-GB" dirty="0"/>
              <a:t>French and other allies held positions further west. </a:t>
            </a:r>
          </a:p>
        </p:txBody>
      </p:sp>
      <p:pic>
        <p:nvPicPr>
          <p:cNvPr id="8200" name="Picture 8">
            <a:extLst>
              <a:ext uri="{FF2B5EF4-FFF2-40B4-BE49-F238E27FC236}">
                <a16:creationId xmlns:a16="http://schemas.microsoft.com/office/drawing/2014/main" id="{CECF8AFA-3917-7D28-B065-2E48017CD5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338" y="1432956"/>
            <a:ext cx="7314902" cy="4681537"/>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Arrow Connector 7">
            <a:extLst>
              <a:ext uri="{FF2B5EF4-FFF2-40B4-BE49-F238E27FC236}">
                <a16:creationId xmlns:a16="http://schemas.microsoft.com/office/drawing/2014/main" id="{BC09752D-16CD-6795-0DF3-3EFCE6E09C0B}"/>
              </a:ext>
            </a:extLst>
          </p:cNvPr>
          <p:cNvCxnSpPr>
            <a:cxnSpLocks/>
          </p:cNvCxnSpPr>
          <p:nvPr/>
        </p:nvCxnSpPr>
        <p:spPr>
          <a:xfrm flipH="1">
            <a:off x="981075" y="1776344"/>
            <a:ext cx="6602886" cy="1405006"/>
          </a:xfrm>
          <a:prstGeom prst="straightConnector1">
            <a:avLst/>
          </a:prstGeom>
          <a:ln w="95250">
            <a:solidFill>
              <a:srgbClr val="FF0000"/>
            </a:solidFill>
            <a:tailEnd type="stealth"/>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1F548ECC-92B1-3275-1205-30F65E4A1DEB}"/>
              </a:ext>
            </a:extLst>
          </p:cNvPr>
          <p:cNvCxnSpPr>
            <a:cxnSpLocks/>
          </p:cNvCxnSpPr>
          <p:nvPr/>
        </p:nvCxnSpPr>
        <p:spPr>
          <a:xfrm flipH="1" flipV="1">
            <a:off x="1143000" y="2562225"/>
            <a:ext cx="6492240" cy="66675"/>
          </a:xfrm>
          <a:prstGeom prst="straightConnector1">
            <a:avLst/>
          </a:prstGeom>
          <a:ln w="95250">
            <a:solidFill>
              <a:srgbClr val="FF0000"/>
            </a:solidFill>
            <a:tailEnd type="stealth"/>
          </a:ln>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76C3BD50-836F-0440-506A-E72437073099}"/>
              </a:ext>
            </a:extLst>
          </p:cNvPr>
          <p:cNvCxnSpPr>
            <a:cxnSpLocks/>
          </p:cNvCxnSpPr>
          <p:nvPr/>
        </p:nvCxnSpPr>
        <p:spPr>
          <a:xfrm flipH="1" flipV="1">
            <a:off x="4667250" y="3067845"/>
            <a:ext cx="2916711" cy="346936"/>
          </a:xfrm>
          <a:prstGeom prst="straightConnector1">
            <a:avLst/>
          </a:prstGeom>
          <a:ln w="95250">
            <a:solidFill>
              <a:srgbClr val="FF0000"/>
            </a:solidFill>
            <a:tailEnd type="stealth"/>
          </a:ln>
        </p:spPr>
        <p:style>
          <a:lnRef idx="2">
            <a:schemeClr val="accent1"/>
          </a:lnRef>
          <a:fillRef idx="0">
            <a:schemeClr val="accent1"/>
          </a:fillRef>
          <a:effectRef idx="1">
            <a:schemeClr val="accent1"/>
          </a:effectRef>
          <a:fontRef idx="minor">
            <a:schemeClr val="tx1"/>
          </a:fontRef>
        </p:style>
      </p:cxnSp>
      <p:cxnSp>
        <p:nvCxnSpPr>
          <p:cNvPr id="4" name="Straight Arrow Connector 3">
            <a:extLst>
              <a:ext uri="{FF2B5EF4-FFF2-40B4-BE49-F238E27FC236}">
                <a16:creationId xmlns:a16="http://schemas.microsoft.com/office/drawing/2014/main" id="{81AD9CB4-AE1B-FBFC-8C09-A0833F6DD168}"/>
              </a:ext>
            </a:extLst>
          </p:cNvPr>
          <p:cNvCxnSpPr>
            <a:cxnSpLocks/>
          </p:cNvCxnSpPr>
          <p:nvPr/>
        </p:nvCxnSpPr>
        <p:spPr>
          <a:xfrm flipH="1">
            <a:off x="114300" y="4482612"/>
            <a:ext cx="7520940" cy="0"/>
          </a:xfrm>
          <a:prstGeom prst="straightConnector1">
            <a:avLst/>
          </a:prstGeom>
          <a:ln w="95250">
            <a:solidFill>
              <a:srgbClr val="FF0000"/>
            </a:solidFill>
            <a:tailEnd type="stealt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11261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249"/>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nodeType="clickEffect">
                                  <p:stCondLst>
                                    <p:cond delay="0"/>
                                  </p:stCondLst>
                                  <p:childTnLst>
                                    <p:set>
                                      <p:cBhvr>
                                        <p:cTn id="26" dur="1" fill="hold">
                                          <p:stCondLst>
                                            <p:cond delay="0"/>
                                          </p:stCondLst>
                                        </p:cTn>
                                        <p:tgtEl>
                                          <p:spTgt spid="18"/>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nodeType="clickEffect">
                                  <p:stCondLst>
                                    <p:cond delay="0"/>
                                  </p:stCondLst>
                                  <p:childTnLst>
                                    <p:set>
                                      <p:cBhvr>
                                        <p:cTn id="38" dur="1" fill="hold">
                                          <p:stCondLst>
                                            <p:cond delay="0"/>
                                          </p:stCondLst>
                                        </p:cTn>
                                        <p:tgtEl>
                                          <p:spTgt spid="23"/>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249"/>
                                          </p:stCondLst>
                                        </p:cTn>
                                        <p:tgtEl>
                                          <p:spTgt spid="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nodeType="clickEffect">
                                  <p:stCondLst>
                                    <p:cond delay="0"/>
                                  </p:stCondLst>
                                  <p:childTnLst>
                                    <p:set>
                                      <p:cBhvr>
                                        <p:cTn id="50"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9086B1-5849-CCEB-D525-0ECE8AA5C9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BDBBA7-8782-A06A-C076-6B3F8BB0ABD3}"/>
              </a:ext>
            </a:extLst>
          </p:cNvPr>
          <p:cNvSpPr>
            <a:spLocks noGrp="1"/>
          </p:cNvSpPr>
          <p:nvPr>
            <p:ph type="title"/>
          </p:nvPr>
        </p:nvSpPr>
        <p:spPr>
          <a:xfrm>
            <a:off x="838200" y="365125"/>
            <a:ext cx="10515600" cy="1325563"/>
          </a:xfrm>
        </p:spPr>
        <p:txBody>
          <a:bodyPr anchor="ctr">
            <a:normAutofit/>
          </a:bodyPr>
          <a:lstStyle/>
          <a:p>
            <a:r>
              <a:rPr lang="en-GB" b="1" dirty="0"/>
              <a:t>A Formidable Enemy…</a:t>
            </a:r>
          </a:p>
        </p:txBody>
      </p:sp>
      <p:sp>
        <p:nvSpPr>
          <p:cNvPr id="3" name="Content Placeholder 2">
            <a:extLst>
              <a:ext uri="{FF2B5EF4-FFF2-40B4-BE49-F238E27FC236}">
                <a16:creationId xmlns:a16="http://schemas.microsoft.com/office/drawing/2014/main" id="{47CFF963-F125-939A-09F0-3B1D414DDD08}"/>
              </a:ext>
            </a:extLst>
          </p:cNvPr>
          <p:cNvSpPr>
            <a:spLocks noGrp="1"/>
          </p:cNvSpPr>
          <p:nvPr>
            <p:ph sz="half" idx="2"/>
          </p:nvPr>
        </p:nvSpPr>
        <p:spPr>
          <a:xfrm>
            <a:off x="7735857" y="1835150"/>
            <a:ext cx="4456143" cy="4351338"/>
          </a:xfrm>
        </p:spPr>
        <p:txBody>
          <a:bodyPr>
            <a:normAutofit/>
          </a:bodyPr>
          <a:lstStyle/>
          <a:p>
            <a:pPr marL="0" indent="0">
              <a:buNone/>
            </a:pPr>
            <a:r>
              <a:rPr lang="en-GB" dirty="0"/>
              <a:t>The Bulgarian army </a:t>
            </a:r>
          </a:p>
          <a:p>
            <a:r>
              <a:rPr lang="en-GB" dirty="0"/>
              <a:t>Holds the high ground</a:t>
            </a:r>
          </a:p>
          <a:p>
            <a:r>
              <a:rPr lang="en-GB" dirty="0"/>
              <a:t>Has built strong defences</a:t>
            </a:r>
          </a:p>
          <a:p>
            <a:pPr marL="0" indent="0">
              <a:buNone/>
            </a:pPr>
            <a:r>
              <a:rPr lang="en-GB" dirty="0"/>
              <a:t>The Bulgarian army is </a:t>
            </a:r>
          </a:p>
          <a:p>
            <a:r>
              <a:rPr lang="en-GB" dirty="0"/>
              <a:t>Well-trained</a:t>
            </a:r>
          </a:p>
          <a:p>
            <a:r>
              <a:rPr lang="en-GB" dirty="0"/>
              <a:t>Experienced</a:t>
            </a:r>
          </a:p>
          <a:p>
            <a:r>
              <a:rPr lang="en-GB" dirty="0"/>
              <a:t>Well-equipped.</a:t>
            </a:r>
          </a:p>
          <a:p>
            <a:endParaRPr lang="en-GB" dirty="0"/>
          </a:p>
        </p:txBody>
      </p:sp>
      <p:pic>
        <p:nvPicPr>
          <p:cNvPr id="5" name="Picture 4">
            <a:extLst>
              <a:ext uri="{FF2B5EF4-FFF2-40B4-BE49-F238E27FC236}">
                <a16:creationId xmlns:a16="http://schemas.microsoft.com/office/drawing/2014/main" id="{0339597F-6B31-C932-7E11-75503B289527}"/>
              </a:ext>
            </a:extLst>
          </p:cNvPr>
          <p:cNvPicPr>
            <a:picLocks noChangeAspect="1"/>
          </p:cNvPicPr>
          <p:nvPr/>
        </p:nvPicPr>
        <p:blipFill>
          <a:blip r:embed="rId3"/>
          <a:stretch>
            <a:fillRect/>
          </a:stretch>
        </p:blipFill>
        <p:spPr>
          <a:xfrm>
            <a:off x="333375" y="1306402"/>
            <a:ext cx="7402483" cy="4961047"/>
          </a:xfrm>
          <a:prstGeom prst="rect">
            <a:avLst/>
          </a:prstGeom>
        </p:spPr>
      </p:pic>
      <p:sp>
        <p:nvSpPr>
          <p:cNvPr id="7" name="TextBox 6">
            <a:extLst>
              <a:ext uri="{FF2B5EF4-FFF2-40B4-BE49-F238E27FC236}">
                <a16:creationId xmlns:a16="http://schemas.microsoft.com/office/drawing/2014/main" id="{20C661B2-D2C6-50CE-3AEE-D2189F6C7E29}"/>
              </a:ext>
            </a:extLst>
          </p:cNvPr>
          <p:cNvSpPr txBox="1"/>
          <p:nvPr/>
        </p:nvSpPr>
        <p:spPr>
          <a:xfrm>
            <a:off x="645319" y="5263158"/>
            <a:ext cx="6110286" cy="923330"/>
          </a:xfrm>
          <a:prstGeom prst="rect">
            <a:avLst/>
          </a:prstGeom>
          <a:solidFill>
            <a:schemeClr val="tx1">
              <a:alpha val="39000"/>
            </a:schemeClr>
          </a:solidFill>
        </p:spPr>
        <p:txBody>
          <a:bodyPr wrap="square">
            <a:spAutoFit/>
          </a:bodyPr>
          <a:lstStyle/>
          <a:p>
            <a:r>
              <a:rPr lang="en-GB" dirty="0">
                <a:solidFill>
                  <a:schemeClr val="bg1"/>
                </a:solidFill>
              </a:rPr>
              <a:t>Bulgarian observation and machine gun post on Hill 1050 just north of Monastir. This position was captured by Serbian forces on 20 November 1916.</a:t>
            </a:r>
          </a:p>
        </p:txBody>
      </p:sp>
    </p:spTree>
    <p:extLst>
      <p:ext uri="{BB962C8B-B14F-4D97-AF65-F5344CB8AC3E}">
        <p14:creationId xmlns:p14="http://schemas.microsoft.com/office/powerpoint/2010/main" val="381023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87818D-3857-29FC-6EA6-EB09F496A1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E7730D-3B91-7145-7C6C-A9400DDA9344}"/>
              </a:ext>
            </a:extLst>
          </p:cNvPr>
          <p:cNvSpPr>
            <a:spLocks noGrp="1"/>
          </p:cNvSpPr>
          <p:nvPr>
            <p:ph type="title"/>
          </p:nvPr>
        </p:nvSpPr>
        <p:spPr>
          <a:xfrm>
            <a:off x="838200" y="365125"/>
            <a:ext cx="10515600" cy="1325563"/>
          </a:xfrm>
        </p:spPr>
        <p:txBody>
          <a:bodyPr anchor="ctr">
            <a:normAutofit/>
          </a:bodyPr>
          <a:lstStyle/>
          <a:p>
            <a:r>
              <a:rPr lang="en-GB" b="1" dirty="0"/>
              <a:t>Doiran &amp; the Vardar</a:t>
            </a:r>
          </a:p>
        </p:txBody>
      </p:sp>
      <p:sp>
        <p:nvSpPr>
          <p:cNvPr id="3" name="Content Placeholder 2">
            <a:extLst>
              <a:ext uri="{FF2B5EF4-FFF2-40B4-BE49-F238E27FC236}">
                <a16:creationId xmlns:a16="http://schemas.microsoft.com/office/drawing/2014/main" id="{02DCAC0E-6A5F-575C-34AE-09A7D79B2D23}"/>
              </a:ext>
            </a:extLst>
          </p:cNvPr>
          <p:cNvSpPr>
            <a:spLocks noGrp="1"/>
          </p:cNvSpPr>
          <p:nvPr>
            <p:ph sz="half" idx="2"/>
          </p:nvPr>
        </p:nvSpPr>
        <p:spPr>
          <a:xfrm>
            <a:off x="7635240" y="1432956"/>
            <a:ext cx="3718560" cy="4744007"/>
          </a:xfrm>
        </p:spPr>
        <p:txBody>
          <a:bodyPr>
            <a:normAutofit fontScale="92500" lnSpcReduction="10000"/>
          </a:bodyPr>
          <a:lstStyle/>
          <a:p>
            <a:pPr marL="0" indent="0">
              <a:buNone/>
            </a:pPr>
            <a:r>
              <a:rPr lang="en-GB" dirty="0"/>
              <a:t>A land of rocky hills &amp; deep ravines &amp; the area of the heaviest fighting</a:t>
            </a:r>
          </a:p>
          <a:p>
            <a:r>
              <a:rPr lang="en-GB" dirty="0"/>
              <a:t>April &amp; May 1917 the British attack the strong Bulgarian defences around Doiran </a:t>
            </a:r>
          </a:p>
          <a:p>
            <a:r>
              <a:rPr lang="en-GB" dirty="0"/>
              <a:t>The attack fails</a:t>
            </a:r>
          </a:p>
          <a:p>
            <a:r>
              <a:rPr lang="en-GB" dirty="0"/>
              <a:t>Many killed and wounded – 35% of all British casualties in Salonika .</a:t>
            </a:r>
          </a:p>
        </p:txBody>
      </p:sp>
      <p:pic>
        <p:nvPicPr>
          <p:cNvPr id="5" name="Picture 4">
            <a:extLst>
              <a:ext uri="{FF2B5EF4-FFF2-40B4-BE49-F238E27FC236}">
                <a16:creationId xmlns:a16="http://schemas.microsoft.com/office/drawing/2014/main" id="{AF438600-85E6-EA74-D28B-5EA9136CB9D8}"/>
              </a:ext>
            </a:extLst>
          </p:cNvPr>
          <p:cNvPicPr>
            <a:picLocks noChangeAspect="1"/>
          </p:cNvPicPr>
          <p:nvPr/>
        </p:nvPicPr>
        <p:blipFill>
          <a:blip r:embed="rId3"/>
          <a:stretch>
            <a:fillRect/>
          </a:stretch>
        </p:blipFill>
        <p:spPr>
          <a:xfrm>
            <a:off x="676275" y="1432956"/>
            <a:ext cx="6574437" cy="4466842"/>
          </a:xfrm>
          <a:prstGeom prst="rect">
            <a:avLst/>
          </a:prstGeom>
        </p:spPr>
      </p:pic>
      <p:sp>
        <p:nvSpPr>
          <p:cNvPr id="7" name="TextBox 6">
            <a:extLst>
              <a:ext uri="{FF2B5EF4-FFF2-40B4-BE49-F238E27FC236}">
                <a16:creationId xmlns:a16="http://schemas.microsoft.com/office/drawing/2014/main" id="{F4248A65-122F-1364-C543-95ABB01DC864}"/>
              </a:ext>
            </a:extLst>
          </p:cNvPr>
          <p:cNvSpPr txBox="1"/>
          <p:nvPr/>
        </p:nvSpPr>
        <p:spPr>
          <a:xfrm>
            <a:off x="1075938" y="5253467"/>
            <a:ext cx="6110286" cy="646331"/>
          </a:xfrm>
          <a:prstGeom prst="rect">
            <a:avLst/>
          </a:prstGeom>
          <a:noFill/>
        </p:spPr>
        <p:txBody>
          <a:bodyPr wrap="square">
            <a:spAutoFit/>
          </a:bodyPr>
          <a:lstStyle/>
          <a:p>
            <a:pPr>
              <a:buNone/>
            </a:pPr>
            <a:r>
              <a:rPr lang="en-GB" b="1" dirty="0">
                <a:solidFill>
                  <a:schemeClr val="bg1"/>
                </a:solidFill>
              </a:rPr>
              <a:t>Two British infantrymen attempt to deepen a trench using pick and shovel in the rocky terrain around Doiran.</a:t>
            </a:r>
          </a:p>
        </p:txBody>
      </p:sp>
      <p:pic>
        <p:nvPicPr>
          <p:cNvPr id="9" name="Picture 8">
            <a:extLst>
              <a:ext uri="{FF2B5EF4-FFF2-40B4-BE49-F238E27FC236}">
                <a16:creationId xmlns:a16="http://schemas.microsoft.com/office/drawing/2014/main" id="{81F52D3E-168B-B975-DE95-D70294DD9EF8}"/>
              </a:ext>
            </a:extLst>
          </p:cNvPr>
          <p:cNvPicPr>
            <a:picLocks noChangeAspect="1"/>
          </p:cNvPicPr>
          <p:nvPr/>
        </p:nvPicPr>
        <p:blipFill>
          <a:blip r:embed="rId4"/>
          <a:stretch>
            <a:fillRect/>
          </a:stretch>
        </p:blipFill>
        <p:spPr>
          <a:xfrm>
            <a:off x="447570" y="-518984"/>
            <a:ext cx="11296860" cy="7376984"/>
          </a:xfrm>
          <a:prstGeom prst="rect">
            <a:avLst/>
          </a:prstGeom>
        </p:spPr>
      </p:pic>
    </p:spTree>
    <p:extLst>
      <p:ext uri="{BB962C8B-B14F-4D97-AF65-F5344CB8AC3E}">
        <p14:creationId xmlns:p14="http://schemas.microsoft.com/office/powerpoint/2010/main" val="3984378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9"/>
                                          </p:stCondLst>
                                        </p:cTn>
                                        <p:tgtEl>
                                          <p:spTgt spid="9"/>
                                        </p:tgtEl>
                                        <p:attrNameLst>
                                          <p:attrName>style.visibility</p:attrName>
                                        </p:attrNameLst>
                                      </p:cBhvr>
                                      <p:to>
                                        <p:strVal val="visible"/>
                                      </p:to>
                                    </p:set>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2D666B-EE4F-6386-9052-4FA958244E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F18E42-2791-F547-B684-5A1C4C501690}"/>
              </a:ext>
            </a:extLst>
          </p:cNvPr>
          <p:cNvSpPr>
            <a:spLocks noGrp="1"/>
          </p:cNvSpPr>
          <p:nvPr>
            <p:ph type="title"/>
          </p:nvPr>
        </p:nvSpPr>
        <p:spPr>
          <a:xfrm>
            <a:off x="838200" y="365125"/>
            <a:ext cx="10515600" cy="1325563"/>
          </a:xfrm>
        </p:spPr>
        <p:txBody>
          <a:bodyPr anchor="ctr">
            <a:normAutofit/>
          </a:bodyPr>
          <a:lstStyle/>
          <a:p>
            <a:r>
              <a:rPr lang="en-GB" b="1" dirty="0"/>
              <a:t>The Struma Valley</a:t>
            </a:r>
          </a:p>
        </p:txBody>
      </p:sp>
      <p:sp>
        <p:nvSpPr>
          <p:cNvPr id="3" name="Content Placeholder 2">
            <a:extLst>
              <a:ext uri="{FF2B5EF4-FFF2-40B4-BE49-F238E27FC236}">
                <a16:creationId xmlns:a16="http://schemas.microsoft.com/office/drawing/2014/main" id="{AADA0B52-539B-3D3D-2B12-4687E86CBA15}"/>
              </a:ext>
            </a:extLst>
          </p:cNvPr>
          <p:cNvSpPr>
            <a:spLocks noGrp="1"/>
          </p:cNvSpPr>
          <p:nvPr>
            <p:ph sz="half" idx="2"/>
          </p:nvPr>
        </p:nvSpPr>
        <p:spPr>
          <a:xfrm>
            <a:off x="7635240" y="1432956"/>
            <a:ext cx="3718560" cy="4744007"/>
          </a:xfrm>
        </p:spPr>
        <p:txBody>
          <a:bodyPr>
            <a:normAutofit fontScale="85000" lnSpcReduction="10000"/>
          </a:bodyPr>
          <a:lstStyle/>
          <a:p>
            <a:r>
              <a:rPr lang="en-GB" dirty="0"/>
              <a:t>Infested with malaria-carrying mosquitoes</a:t>
            </a:r>
          </a:p>
          <a:p>
            <a:r>
              <a:rPr lang="en-GB" dirty="0"/>
              <a:t>In the summer, both the British and Bulgarian forces are often forced to withdraw from the valley floor into the hills </a:t>
            </a:r>
          </a:p>
          <a:p>
            <a:r>
              <a:rPr lang="en-GB" dirty="0"/>
              <a:t>Fighting largely consists of patrols, raids, and limited attacks</a:t>
            </a:r>
          </a:p>
          <a:p>
            <a:r>
              <a:rPr lang="en-GB" dirty="0"/>
              <a:t>In September 1916, the British XVI Corps capture the village of </a:t>
            </a:r>
            <a:r>
              <a:rPr lang="en-GB" dirty="0" err="1"/>
              <a:t>Karajakoi</a:t>
            </a:r>
            <a:r>
              <a:rPr lang="en-GB" dirty="0"/>
              <a:t>.</a:t>
            </a:r>
          </a:p>
        </p:txBody>
      </p:sp>
      <p:pic>
        <p:nvPicPr>
          <p:cNvPr id="10242" name="Picture 2" descr="Patrolling the Struma Valley on bicycles, 1917">
            <a:extLst>
              <a:ext uri="{FF2B5EF4-FFF2-40B4-BE49-F238E27FC236}">
                <a16:creationId xmlns:a16="http://schemas.microsoft.com/office/drawing/2014/main" id="{53279D6C-CAC1-CE34-9ADB-299D0B7983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356756"/>
            <a:ext cx="6267450" cy="493014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1909ABF8-988C-ECCE-A27B-0D1A49F788EE}"/>
              </a:ext>
            </a:extLst>
          </p:cNvPr>
          <p:cNvPicPr>
            <a:picLocks noChangeAspect="1"/>
          </p:cNvPicPr>
          <p:nvPr/>
        </p:nvPicPr>
        <p:blipFill>
          <a:blip r:embed="rId4"/>
          <a:stretch>
            <a:fillRect/>
          </a:stretch>
        </p:blipFill>
        <p:spPr>
          <a:xfrm>
            <a:off x="838200" y="0"/>
            <a:ext cx="10277990" cy="6858000"/>
          </a:xfrm>
          <a:prstGeom prst="rect">
            <a:avLst/>
          </a:prstGeom>
        </p:spPr>
      </p:pic>
    </p:spTree>
    <p:extLst>
      <p:ext uri="{BB962C8B-B14F-4D97-AF65-F5344CB8AC3E}">
        <p14:creationId xmlns:p14="http://schemas.microsoft.com/office/powerpoint/2010/main" val="754951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F26CD5-9CA2-73D4-F5FA-7161CE7E71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459283-08BE-6819-E803-3C76006D22CC}"/>
              </a:ext>
            </a:extLst>
          </p:cNvPr>
          <p:cNvSpPr>
            <a:spLocks noGrp="1"/>
          </p:cNvSpPr>
          <p:nvPr>
            <p:ph type="title"/>
          </p:nvPr>
        </p:nvSpPr>
        <p:spPr>
          <a:xfrm>
            <a:off x="838200" y="365125"/>
            <a:ext cx="10515600" cy="1325563"/>
          </a:xfrm>
        </p:spPr>
        <p:txBody>
          <a:bodyPr anchor="ctr">
            <a:normAutofit/>
          </a:bodyPr>
          <a:lstStyle/>
          <a:p>
            <a:r>
              <a:rPr lang="en-GB" b="1" dirty="0"/>
              <a:t>How </a:t>
            </a:r>
            <a:r>
              <a:rPr lang="en-GB" b="1"/>
              <a:t>Britain Views </a:t>
            </a:r>
            <a:r>
              <a:rPr lang="en-GB" b="1" dirty="0"/>
              <a:t>the Campaign</a:t>
            </a:r>
          </a:p>
        </p:txBody>
      </p:sp>
      <p:pic>
        <p:nvPicPr>
          <p:cNvPr id="2050" name="Picture 2" descr="WW1 British soldiers playing a game of football in Salonika, Christmas Day, 1915.">
            <a:extLst>
              <a:ext uri="{FF2B5EF4-FFF2-40B4-BE49-F238E27FC236}">
                <a16:creationId xmlns:a16="http://schemas.microsoft.com/office/drawing/2014/main" id="{18CD73FC-0775-52C8-E550-3031549E7D0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39437" y="1372657"/>
            <a:ext cx="6920554" cy="4982799"/>
          </a:xfrm>
          <a:prstGeom prst="rect">
            <a:avLst/>
          </a:prstGeom>
          <a:solidFill>
            <a:srgbClr val="FFFFFF"/>
          </a:solidFill>
        </p:spPr>
      </p:pic>
      <p:sp>
        <p:nvSpPr>
          <p:cNvPr id="3" name="Content Placeholder 2">
            <a:extLst>
              <a:ext uri="{FF2B5EF4-FFF2-40B4-BE49-F238E27FC236}">
                <a16:creationId xmlns:a16="http://schemas.microsoft.com/office/drawing/2014/main" id="{F521ABCC-6275-CB59-A07E-DEFA2C8041D4}"/>
              </a:ext>
            </a:extLst>
          </p:cNvPr>
          <p:cNvSpPr>
            <a:spLocks noGrp="1"/>
          </p:cNvSpPr>
          <p:nvPr>
            <p:ph sz="half" idx="2"/>
          </p:nvPr>
        </p:nvSpPr>
        <p:spPr>
          <a:xfrm>
            <a:off x="7564582" y="1372657"/>
            <a:ext cx="3789218" cy="4917661"/>
          </a:xfrm>
        </p:spPr>
        <p:txBody>
          <a:bodyPr>
            <a:normAutofit/>
          </a:bodyPr>
          <a:lstStyle/>
          <a:p>
            <a:r>
              <a:rPr lang="en-GB" dirty="0"/>
              <a:t>Many people in Britain know little about Salonika. </a:t>
            </a:r>
          </a:p>
          <a:p>
            <a:r>
              <a:rPr lang="en-GB" dirty="0"/>
              <a:t>Some call it a “sideshow” </a:t>
            </a:r>
          </a:p>
          <a:p>
            <a:r>
              <a:rPr lang="en-GB" dirty="0"/>
              <a:t>Many believe soldiers are needed more urgently in France.</a:t>
            </a:r>
          </a:p>
        </p:txBody>
      </p:sp>
    </p:spTree>
    <p:extLst>
      <p:ext uri="{BB962C8B-B14F-4D97-AF65-F5344CB8AC3E}">
        <p14:creationId xmlns:p14="http://schemas.microsoft.com/office/powerpoint/2010/main" val="39770948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4453A1-6AC2-F793-281E-BBC858ED4E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B2AB7E-EBF5-D3C2-A721-1239CAF551AE}"/>
              </a:ext>
            </a:extLst>
          </p:cNvPr>
          <p:cNvSpPr>
            <a:spLocks noGrp="1"/>
          </p:cNvSpPr>
          <p:nvPr>
            <p:ph type="title"/>
          </p:nvPr>
        </p:nvSpPr>
        <p:spPr>
          <a:xfrm>
            <a:off x="0" y="2292350"/>
            <a:ext cx="12192000" cy="2273300"/>
          </a:xfrm>
        </p:spPr>
        <p:txBody>
          <a:bodyPr anchor="ctr">
            <a:noAutofit/>
          </a:bodyPr>
          <a:lstStyle/>
          <a:p>
            <a:pPr algn="ctr"/>
            <a:r>
              <a:rPr lang="en-GB" sz="7200" b="1" dirty="0"/>
              <a:t>Part 3  </a:t>
            </a:r>
            <a:br>
              <a:rPr lang="en-GB" sz="7200" b="1" dirty="0"/>
            </a:br>
            <a:r>
              <a:rPr lang="en-GB" sz="7200" b="1" dirty="0"/>
              <a:t>The Final Breakthrough </a:t>
            </a:r>
            <a:br>
              <a:rPr lang="en-GB" sz="7200" b="1" dirty="0"/>
            </a:br>
            <a:r>
              <a:rPr lang="en-GB" sz="7200" b="1" dirty="0"/>
              <a:t>&amp; Legacy</a:t>
            </a:r>
          </a:p>
        </p:txBody>
      </p:sp>
    </p:spTree>
    <p:extLst>
      <p:ext uri="{BB962C8B-B14F-4D97-AF65-F5344CB8AC3E}">
        <p14:creationId xmlns:p14="http://schemas.microsoft.com/office/powerpoint/2010/main" val="21424568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CE02D9-BC8F-758D-25EA-0079C83406EB}"/>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CCA72474-4ED1-179E-3F75-96BC1DB895EF}"/>
              </a:ext>
            </a:extLst>
          </p:cNvPr>
          <p:cNvPicPr>
            <a:picLocks noChangeAspect="1"/>
          </p:cNvPicPr>
          <p:nvPr/>
        </p:nvPicPr>
        <p:blipFill>
          <a:blip r:embed="rId3"/>
          <a:stretch>
            <a:fillRect/>
          </a:stretch>
        </p:blipFill>
        <p:spPr>
          <a:xfrm>
            <a:off x="7340405" y="209302"/>
            <a:ext cx="4775395" cy="6549536"/>
          </a:xfrm>
          <a:prstGeom prst="rect">
            <a:avLst/>
          </a:prstGeom>
        </p:spPr>
      </p:pic>
      <p:sp>
        <p:nvSpPr>
          <p:cNvPr id="2" name="Title 1">
            <a:extLst>
              <a:ext uri="{FF2B5EF4-FFF2-40B4-BE49-F238E27FC236}">
                <a16:creationId xmlns:a16="http://schemas.microsoft.com/office/drawing/2014/main" id="{9156C785-CB71-F37B-C10F-99DCEA1770D0}"/>
              </a:ext>
            </a:extLst>
          </p:cNvPr>
          <p:cNvSpPr>
            <a:spLocks noGrp="1"/>
          </p:cNvSpPr>
          <p:nvPr>
            <p:ph type="title"/>
          </p:nvPr>
        </p:nvSpPr>
        <p:spPr/>
        <p:txBody>
          <a:bodyPr/>
          <a:lstStyle/>
          <a:p>
            <a:r>
              <a:rPr lang="en-GB" b="1" dirty="0"/>
              <a:t>Key Leaders (2)</a:t>
            </a:r>
          </a:p>
        </p:txBody>
      </p:sp>
      <p:pic>
        <p:nvPicPr>
          <p:cNvPr id="11266" name="Picture 2">
            <a:extLst>
              <a:ext uri="{FF2B5EF4-FFF2-40B4-BE49-F238E27FC236}">
                <a16:creationId xmlns:a16="http://schemas.microsoft.com/office/drawing/2014/main" id="{BB7020B8-3762-AB78-0097-2F2BBCC971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88968" y="819150"/>
            <a:ext cx="1752493" cy="2495550"/>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2">
            <a:extLst>
              <a:ext uri="{FF2B5EF4-FFF2-40B4-BE49-F238E27FC236}">
                <a16:creationId xmlns:a16="http://schemas.microsoft.com/office/drawing/2014/main" id="{F8FDA62A-34A9-B818-0B4B-C3DF8D0BB0FA}"/>
              </a:ext>
            </a:extLst>
          </p:cNvPr>
          <p:cNvSpPr txBox="1">
            <a:spLocks/>
          </p:cNvSpPr>
          <p:nvPr/>
        </p:nvSpPr>
        <p:spPr>
          <a:xfrm>
            <a:off x="242932" y="1495425"/>
            <a:ext cx="4557393" cy="3516719"/>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a:t>1918</a:t>
            </a:r>
          </a:p>
          <a:p>
            <a:r>
              <a:rPr lang="en-GB" dirty="0"/>
              <a:t>British still led by General Sir George Milne</a:t>
            </a:r>
          </a:p>
          <a:p>
            <a:r>
              <a:rPr lang="en-GB" dirty="0"/>
              <a:t>French General </a:t>
            </a:r>
            <a:r>
              <a:rPr lang="en-GB" dirty="0" err="1"/>
              <a:t>Sarrail</a:t>
            </a:r>
            <a:r>
              <a:rPr lang="en-GB" dirty="0"/>
              <a:t> is replaced by General </a:t>
            </a:r>
            <a:r>
              <a:rPr lang="en-GB" dirty="0" err="1"/>
              <a:t>Franchet</a:t>
            </a:r>
            <a:r>
              <a:rPr lang="en-GB" dirty="0"/>
              <a:t> </a:t>
            </a:r>
            <a:r>
              <a:rPr lang="en-GB" dirty="0" err="1"/>
              <a:t>d'Espèrey</a:t>
            </a:r>
            <a:r>
              <a:rPr lang="en-GB" dirty="0"/>
              <a:t>. </a:t>
            </a:r>
          </a:p>
          <a:p>
            <a:r>
              <a:rPr lang="en-GB" dirty="0"/>
              <a:t>The British soldiers call him “Desperate Frankie”! </a:t>
            </a:r>
          </a:p>
          <a:p>
            <a:r>
              <a:rPr lang="en-GB" dirty="0"/>
              <a:t>Serbian army (now recovered and back from Corfu) is led by Field Marshal </a:t>
            </a:r>
            <a:r>
              <a:rPr lang="en-GB" dirty="0" err="1"/>
              <a:t>Živojin</a:t>
            </a:r>
            <a:r>
              <a:rPr lang="en-GB" dirty="0"/>
              <a:t> Mišić. </a:t>
            </a:r>
          </a:p>
        </p:txBody>
      </p:sp>
      <p:pic>
        <p:nvPicPr>
          <p:cNvPr id="5122" name="Picture 2">
            <a:extLst>
              <a:ext uri="{FF2B5EF4-FFF2-40B4-BE49-F238E27FC236}">
                <a16:creationId xmlns:a16="http://schemas.microsoft.com/office/drawing/2014/main" id="{FC0C9151-B5E5-345C-3A80-57E5BF3EAE0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88968" y="3642013"/>
            <a:ext cx="1752493" cy="2740262"/>
          </a:xfrm>
          <a:prstGeom prst="rect">
            <a:avLst/>
          </a:prstGeom>
          <a:noFill/>
          <a:extLst>
            <a:ext uri="{909E8E84-426E-40DD-AFC4-6F175D3DCCD1}">
              <a14:hiddenFill xmlns:a14="http://schemas.microsoft.com/office/drawing/2010/main">
                <a:solidFill>
                  <a:srgbClr val="FFFFFF"/>
                </a:solidFill>
              </a14:hiddenFill>
            </a:ext>
          </a:extLst>
        </p:spPr>
      </p:pic>
      <p:sp>
        <p:nvSpPr>
          <p:cNvPr id="10" name="Cross 9">
            <a:extLst>
              <a:ext uri="{FF2B5EF4-FFF2-40B4-BE49-F238E27FC236}">
                <a16:creationId xmlns:a16="http://schemas.microsoft.com/office/drawing/2014/main" id="{7FED0E13-7866-3668-91F9-A6C959C4357E}"/>
              </a:ext>
            </a:extLst>
          </p:cNvPr>
          <p:cNvSpPr/>
          <p:nvPr/>
        </p:nvSpPr>
        <p:spPr>
          <a:xfrm rot="18567641">
            <a:off x="7844121" y="1412246"/>
            <a:ext cx="1890060" cy="1894796"/>
          </a:xfrm>
          <a:prstGeom prst="plus">
            <a:avLst>
              <a:gd name="adj" fmla="val 38758"/>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highlight>
                <a:srgbClr val="FF0000"/>
              </a:highlight>
            </a:endParaRPr>
          </a:p>
        </p:txBody>
      </p:sp>
    </p:spTree>
    <p:extLst>
      <p:ext uri="{BB962C8B-B14F-4D97-AF65-F5344CB8AC3E}">
        <p14:creationId xmlns:p14="http://schemas.microsoft.com/office/powerpoint/2010/main" val="3639869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1266"/>
                                        </p:tgtEl>
                                        <p:attrNameLst>
                                          <p:attrName>style.visibility</p:attrName>
                                        </p:attrNameLst>
                                      </p:cBhvr>
                                      <p:to>
                                        <p:strVal val="visible"/>
                                      </p:to>
                                    </p:set>
                                    <p:animEffect transition="in" filter="fade">
                                      <p:cBhvr>
                                        <p:cTn id="19" dur="500"/>
                                        <p:tgtEl>
                                          <p:spTgt spid="11266"/>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51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P spid="10"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7AED68-14E4-C8B3-68D2-E623ADEB27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1595E5-F8A3-96A0-9EEF-79874B5DC8E3}"/>
              </a:ext>
            </a:extLst>
          </p:cNvPr>
          <p:cNvSpPr>
            <a:spLocks noGrp="1"/>
          </p:cNvSpPr>
          <p:nvPr>
            <p:ph type="title"/>
          </p:nvPr>
        </p:nvSpPr>
        <p:spPr>
          <a:xfrm>
            <a:off x="838200" y="365125"/>
            <a:ext cx="10515600" cy="1325563"/>
          </a:xfrm>
        </p:spPr>
        <p:txBody>
          <a:bodyPr anchor="ctr">
            <a:normAutofit/>
          </a:bodyPr>
          <a:lstStyle/>
          <a:p>
            <a:r>
              <a:rPr lang="en-GB" b="1" dirty="0"/>
              <a:t>A New Plan to Break Through… </a:t>
            </a:r>
          </a:p>
        </p:txBody>
      </p:sp>
      <p:sp>
        <p:nvSpPr>
          <p:cNvPr id="3" name="Content Placeholder 2">
            <a:extLst>
              <a:ext uri="{FF2B5EF4-FFF2-40B4-BE49-F238E27FC236}">
                <a16:creationId xmlns:a16="http://schemas.microsoft.com/office/drawing/2014/main" id="{671645B5-B7DE-3379-B99D-AC6D201B8F46}"/>
              </a:ext>
            </a:extLst>
          </p:cNvPr>
          <p:cNvSpPr>
            <a:spLocks noGrp="1"/>
          </p:cNvSpPr>
          <p:nvPr>
            <p:ph sz="half" idx="2"/>
          </p:nvPr>
        </p:nvSpPr>
        <p:spPr>
          <a:xfrm>
            <a:off x="8372475" y="1444228"/>
            <a:ext cx="3324226" cy="5078016"/>
          </a:xfrm>
        </p:spPr>
        <p:txBody>
          <a:bodyPr>
            <a:normAutofit lnSpcReduction="10000"/>
          </a:bodyPr>
          <a:lstStyle/>
          <a:p>
            <a:r>
              <a:rPr lang="en-GB" dirty="0"/>
              <a:t>French and Serbs to punch through centre of Bulgarian frontline </a:t>
            </a:r>
          </a:p>
          <a:p>
            <a:r>
              <a:rPr lang="en-GB" dirty="0"/>
              <a:t>Capture </a:t>
            </a:r>
            <a:r>
              <a:rPr lang="en-GB" dirty="0" err="1"/>
              <a:t>Gradsko</a:t>
            </a:r>
            <a:r>
              <a:rPr lang="en-GB" dirty="0"/>
              <a:t> and </a:t>
            </a:r>
            <a:r>
              <a:rPr lang="en-GB" dirty="0" err="1"/>
              <a:t>Krivolak</a:t>
            </a:r>
            <a:r>
              <a:rPr lang="en-GB" dirty="0"/>
              <a:t> railheads</a:t>
            </a:r>
          </a:p>
          <a:p>
            <a:r>
              <a:rPr lang="en-GB" dirty="0"/>
              <a:t>British &amp; Greek to attack at Doiran…</a:t>
            </a:r>
          </a:p>
          <a:p>
            <a:r>
              <a:rPr lang="en-GB" dirty="0"/>
              <a:t>To stop Bulgarians reinforcing their centre.</a:t>
            </a:r>
          </a:p>
          <a:p>
            <a:endParaRPr lang="en-GB" dirty="0"/>
          </a:p>
        </p:txBody>
      </p:sp>
      <p:pic>
        <p:nvPicPr>
          <p:cNvPr id="4100" name="Picture 4" descr="Map from the British Official History of the campaign - Allied Offensive of September 1918: Plan of Breakthrough">
            <a:extLst>
              <a:ext uri="{FF2B5EF4-FFF2-40B4-BE49-F238E27FC236}">
                <a16:creationId xmlns:a16="http://schemas.microsoft.com/office/drawing/2014/main" id="{E6F2D7E3-92C4-A06B-5F22-AEC02CF662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299" y="1296194"/>
            <a:ext cx="7620000" cy="5410200"/>
          </a:xfrm>
          <a:prstGeom prst="rect">
            <a:avLst/>
          </a:prstGeom>
          <a:noFill/>
          <a:extLst>
            <a:ext uri="{909E8E84-426E-40DD-AFC4-6F175D3DCCD1}">
              <a14:hiddenFill xmlns:a14="http://schemas.microsoft.com/office/drawing/2010/main">
                <a:solidFill>
                  <a:srgbClr val="FFFFFF"/>
                </a:solidFill>
              </a14:hiddenFill>
            </a:ext>
          </a:extLst>
        </p:spPr>
      </p:pic>
      <p:grpSp>
        <p:nvGrpSpPr>
          <p:cNvPr id="25" name="Group 24">
            <a:extLst>
              <a:ext uri="{FF2B5EF4-FFF2-40B4-BE49-F238E27FC236}">
                <a16:creationId xmlns:a16="http://schemas.microsoft.com/office/drawing/2014/main" id="{EF0D4429-C43B-4E29-11EC-8F2F1D465CF0}"/>
              </a:ext>
            </a:extLst>
          </p:cNvPr>
          <p:cNvGrpSpPr/>
          <p:nvPr/>
        </p:nvGrpSpPr>
        <p:grpSpPr>
          <a:xfrm>
            <a:off x="2792653" y="4746595"/>
            <a:ext cx="1712673" cy="1630422"/>
            <a:chOff x="2792653" y="4746595"/>
            <a:chExt cx="1712673" cy="1630422"/>
          </a:xfrm>
        </p:grpSpPr>
        <p:cxnSp>
          <p:nvCxnSpPr>
            <p:cNvPr id="21" name="Straight Arrow Connector 20">
              <a:extLst>
                <a:ext uri="{FF2B5EF4-FFF2-40B4-BE49-F238E27FC236}">
                  <a16:creationId xmlns:a16="http://schemas.microsoft.com/office/drawing/2014/main" id="{2058E5DD-5A33-8888-9ACF-74BDFD4EDC5C}"/>
                </a:ext>
              </a:extLst>
            </p:cNvPr>
            <p:cNvCxnSpPr>
              <a:cxnSpLocks/>
            </p:cNvCxnSpPr>
            <p:nvPr/>
          </p:nvCxnSpPr>
          <p:spPr>
            <a:xfrm flipV="1">
              <a:off x="3600450" y="4746595"/>
              <a:ext cx="0" cy="1630422"/>
            </a:xfrm>
            <a:prstGeom prst="straightConnector1">
              <a:avLst/>
            </a:prstGeom>
            <a:ln w="95250">
              <a:solidFill>
                <a:srgbClr val="FF0000"/>
              </a:solidFill>
              <a:tailEnd type="stealth"/>
            </a:ln>
          </p:spPr>
          <p:style>
            <a:lnRef idx="2">
              <a:schemeClr val="accent1"/>
            </a:lnRef>
            <a:fillRef idx="0">
              <a:schemeClr val="accent1"/>
            </a:fillRef>
            <a:effectRef idx="1">
              <a:schemeClr val="accent1"/>
            </a:effectRef>
            <a:fontRef idx="minor">
              <a:schemeClr val="tx1"/>
            </a:fontRef>
          </p:style>
        </p:cxnSp>
        <p:pic>
          <p:nvPicPr>
            <p:cNvPr id="4102" name="Picture 6" descr="Flag of France - Wikipedia">
              <a:extLst>
                <a:ext uri="{FF2B5EF4-FFF2-40B4-BE49-F238E27FC236}">
                  <a16:creationId xmlns:a16="http://schemas.microsoft.com/office/drawing/2014/main" id="{4F916067-C9F4-090B-D319-6212BD4BFA7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92653" y="5220746"/>
              <a:ext cx="512522" cy="341060"/>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Kingdom of Serbia (1882-1918)">
              <a:extLst>
                <a:ext uri="{FF2B5EF4-FFF2-40B4-BE49-F238E27FC236}">
                  <a16:creationId xmlns:a16="http://schemas.microsoft.com/office/drawing/2014/main" id="{234B70AA-33F3-C5BE-2AC4-8A8879FD14F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57626" y="5238344"/>
              <a:ext cx="647700" cy="43101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115" name="Group 4114">
            <a:extLst>
              <a:ext uri="{FF2B5EF4-FFF2-40B4-BE49-F238E27FC236}">
                <a16:creationId xmlns:a16="http://schemas.microsoft.com/office/drawing/2014/main" id="{C14082DE-3FED-EC24-DA85-4CD5DE454AD3}"/>
              </a:ext>
            </a:extLst>
          </p:cNvPr>
          <p:cNvGrpSpPr/>
          <p:nvPr/>
        </p:nvGrpSpPr>
        <p:grpSpPr>
          <a:xfrm>
            <a:off x="3962400" y="3238984"/>
            <a:ext cx="4624386" cy="568156"/>
            <a:chOff x="3962400" y="3238984"/>
            <a:chExt cx="4624386" cy="568156"/>
          </a:xfrm>
        </p:grpSpPr>
        <p:cxnSp>
          <p:nvCxnSpPr>
            <p:cNvPr id="26" name="Straight Arrow Connector 25">
              <a:extLst>
                <a:ext uri="{FF2B5EF4-FFF2-40B4-BE49-F238E27FC236}">
                  <a16:creationId xmlns:a16="http://schemas.microsoft.com/office/drawing/2014/main" id="{39D9E89E-8FA5-4167-E2DB-BBF6DE7800D5}"/>
                </a:ext>
              </a:extLst>
            </p:cNvPr>
            <p:cNvCxnSpPr>
              <a:cxnSpLocks/>
            </p:cNvCxnSpPr>
            <p:nvPr/>
          </p:nvCxnSpPr>
          <p:spPr>
            <a:xfrm flipH="1">
              <a:off x="3962400" y="3238984"/>
              <a:ext cx="4624386" cy="466666"/>
            </a:xfrm>
            <a:prstGeom prst="straightConnector1">
              <a:avLst/>
            </a:prstGeom>
            <a:ln w="95250">
              <a:solidFill>
                <a:srgbClr val="FF0000"/>
              </a:solidFill>
              <a:tailEnd type="stealth"/>
            </a:ln>
          </p:spPr>
          <p:style>
            <a:lnRef idx="2">
              <a:schemeClr val="accent1"/>
            </a:lnRef>
            <a:fillRef idx="0">
              <a:schemeClr val="accent1"/>
            </a:fillRef>
            <a:effectRef idx="1">
              <a:schemeClr val="accent1"/>
            </a:effectRef>
            <a:fontRef idx="minor">
              <a:schemeClr val="tx1"/>
            </a:fontRef>
          </p:style>
        </p:cxnSp>
        <p:cxnSp>
          <p:nvCxnSpPr>
            <p:cNvPr id="28" name="Straight Arrow Connector 27">
              <a:extLst>
                <a:ext uri="{FF2B5EF4-FFF2-40B4-BE49-F238E27FC236}">
                  <a16:creationId xmlns:a16="http://schemas.microsoft.com/office/drawing/2014/main" id="{0F975D90-9FBE-120C-A3C8-AD30C5740C08}"/>
                </a:ext>
              </a:extLst>
            </p:cNvPr>
            <p:cNvCxnSpPr>
              <a:cxnSpLocks/>
            </p:cNvCxnSpPr>
            <p:nvPr/>
          </p:nvCxnSpPr>
          <p:spPr>
            <a:xfrm flipH="1">
              <a:off x="4888100" y="3769077"/>
              <a:ext cx="3698686" cy="38063"/>
            </a:xfrm>
            <a:prstGeom prst="straightConnector1">
              <a:avLst/>
            </a:prstGeom>
            <a:ln w="95250">
              <a:solidFill>
                <a:srgbClr val="FF0000"/>
              </a:solidFill>
              <a:tailEnd type="stealth"/>
            </a:ln>
          </p:spPr>
          <p:style>
            <a:lnRef idx="2">
              <a:schemeClr val="accent1"/>
            </a:lnRef>
            <a:fillRef idx="0">
              <a:schemeClr val="accent1"/>
            </a:fillRef>
            <a:effectRef idx="1">
              <a:schemeClr val="accent1"/>
            </a:effectRef>
            <a:fontRef idx="minor">
              <a:schemeClr val="tx1"/>
            </a:fontRef>
          </p:style>
        </p:cxnSp>
      </p:grpSp>
      <p:grpSp>
        <p:nvGrpSpPr>
          <p:cNvPr id="4110" name="Group 4109">
            <a:extLst>
              <a:ext uri="{FF2B5EF4-FFF2-40B4-BE49-F238E27FC236}">
                <a16:creationId xmlns:a16="http://schemas.microsoft.com/office/drawing/2014/main" id="{FA92A8E0-A9D8-5CA7-A941-5EAC2AAF13A4}"/>
              </a:ext>
            </a:extLst>
          </p:cNvPr>
          <p:cNvGrpSpPr/>
          <p:nvPr/>
        </p:nvGrpSpPr>
        <p:grpSpPr>
          <a:xfrm>
            <a:off x="6029614" y="4859748"/>
            <a:ext cx="1377228" cy="1160779"/>
            <a:chOff x="6029614" y="4859748"/>
            <a:chExt cx="1377228" cy="1160779"/>
          </a:xfrm>
        </p:grpSpPr>
        <p:pic>
          <p:nvPicPr>
            <p:cNvPr id="4106" name="Picture 10" descr="Union Jack - Wikipedia">
              <a:extLst>
                <a:ext uri="{FF2B5EF4-FFF2-40B4-BE49-F238E27FC236}">
                  <a16:creationId xmlns:a16="http://schemas.microsoft.com/office/drawing/2014/main" id="{FE7A72A5-8163-2DA5-3920-69DAFFC3F3C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29614" y="5677284"/>
              <a:ext cx="658167" cy="329084"/>
            </a:xfrm>
            <a:prstGeom prst="rect">
              <a:avLst/>
            </a:prstGeom>
            <a:noFill/>
            <a:extLst>
              <a:ext uri="{909E8E84-426E-40DD-AFC4-6F175D3DCCD1}">
                <a14:hiddenFill xmlns:a14="http://schemas.microsoft.com/office/drawing/2010/main">
                  <a:solidFill>
                    <a:srgbClr val="FFFFFF"/>
                  </a:solidFill>
                </a14:hiddenFill>
              </a:ext>
            </a:extLst>
          </p:spPr>
        </p:pic>
        <p:pic>
          <p:nvPicPr>
            <p:cNvPr id="4108" name="Picture 12">
              <a:extLst>
                <a:ext uri="{FF2B5EF4-FFF2-40B4-BE49-F238E27FC236}">
                  <a16:creationId xmlns:a16="http://schemas.microsoft.com/office/drawing/2014/main" id="{68AE2828-C1EE-AEBE-1CBC-EABBB1BB372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49993" y="5649968"/>
              <a:ext cx="556849" cy="370559"/>
            </a:xfrm>
            <a:prstGeom prst="rect">
              <a:avLst/>
            </a:prstGeom>
            <a:noFill/>
            <a:extLst>
              <a:ext uri="{909E8E84-426E-40DD-AFC4-6F175D3DCCD1}">
                <a14:hiddenFill xmlns:a14="http://schemas.microsoft.com/office/drawing/2010/main">
                  <a:solidFill>
                    <a:srgbClr val="FFFFFF"/>
                  </a:solidFill>
                </a14:hiddenFill>
              </a:ext>
            </a:extLst>
          </p:spPr>
        </p:pic>
        <p:cxnSp>
          <p:nvCxnSpPr>
            <p:cNvPr id="4107" name="Straight Arrow Connector 4106">
              <a:extLst>
                <a:ext uri="{FF2B5EF4-FFF2-40B4-BE49-F238E27FC236}">
                  <a16:creationId xmlns:a16="http://schemas.microsoft.com/office/drawing/2014/main" id="{9A45A054-6492-7D70-9450-0F97952652C3}"/>
                </a:ext>
              </a:extLst>
            </p:cNvPr>
            <p:cNvCxnSpPr>
              <a:cxnSpLocks/>
            </p:cNvCxnSpPr>
            <p:nvPr/>
          </p:nvCxnSpPr>
          <p:spPr>
            <a:xfrm flipV="1">
              <a:off x="6448425" y="4859748"/>
              <a:ext cx="19050" cy="523122"/>
            </a:xfrm>
            <a:prstGeom prst="straightConnector1">
              <a:avLst/>
            </a:prstGeom>
            <a:ln w="95250">
              <a:solidFill>
                <a:srgbClr val="FF0000"/>
              </a:solidFill>
              <a:tailEnd type="stealth"/>
            </a:ln>
          </p:spPr>
          <p:style>
            <a:lnRef idx="2">
              <a:schemeClr val="accent1"/>
            </a:lnRef>
            <a:fillRef idx="0">
              <a:schemeClr val="accent1"/>
            </a:fillRef>
            <a:effectRef idx="1">
              <a:schemeClr val="accent1"/>
            </a:effectRef>
            <a:fontRef idx="minor">
              <a:schemeClr val="tx1"/>
            </a:fontRef>
          </p:style>
        </p:cxnSp>
        <p:cxnSp>
          <p:nvCxnSpPr>
            <p:cNvPr id="4109" name="Straight Arrow Connector 4108">
              <a:extLst>
                <a:ext uri="{FF2B5EF4-FFF2-40B4-BE49-F238E27FC236}">
                  <a16:creationId xmlns:a16="http://schemas.microsoft.com/office/drawing/2014/main" id="{E84D9AC9-C7E1-2D9E-C1DB-C4AC8EC88ADA}"/>
                </a:ext>
              </a:extLst>
            </p:cNvPr>
            <p:cNvCxnSpPr>
              <a:cxnSpLocks/>
            </p:cNvCxnSpPr>
            <p:nvPr/>
          </p:nvCxnSpPr>
          <p:spPr>
            <a:xfrm flipV="1">
              <a:off x="7042419" y="4859847"/>
              <a:ext cx="19050" cy="523122"/>
            </a:xfrm>
            <a:prstGeom prst="straightConnector1">
              <a:avLst/>
            </a:prstGeom>
            <a:ln w="95250">
              <a:solidFill>
                <a:srgbClr val="FF0000"/>
              </a:solidFill>
              <a:tailEnd type="stealth"/>
            </a:ln>
          </p:spPr>
          <p:style>
            <a:lnRef idx="2">
              <a:schemeClr val="accent1"/>
            </a:lnRef>
            <a:fillRef idx="0">
              <a:schemeClr val="accent1"/>
            </a:fillRef>
            <a:effectRef idx="1">
              <a:schemeClr val="accent1"/>
            </a:effectRef>
            <a:fontRef idx="minor">
              <a:schemeClr val="tx1"/>
            </a:fontRef>
          </p:style>
        </p:cxnSp>
      </p:grpSp>
      <p:grpSp>
        <p:nvGrpSpPr>
          <p:cNvPr id="4116" name="Group 4115">
            <a:extLst>
              <a:ext uri="{FF2B5EF4-FFF2-40B4-BE49-F238E27FC236}">
                <a16:creationId xmlns:a16="http://schemas.microsoft.com/office/drawing/2014/main" id="{EA43422F-65AE-42CB-7AB0-9302D94A0CF7}"/>
              </a:ext>
            </a:extLst>
          </p:cNvPr>
          <p:cNvGrpSpPr/>
          <p:nvPr/>
        </p:nvGrpSpPr>
        <p:grpSpPr>
          <a:xfrm>
            <a:off x="5125979" y="5132841"/>
            <a:ext cx="3448027" cy="642019"/>
            <a:chOff x="4986360" y="5147123"/>
            <a:chExt cx="3448027" cy="642019"/>
          </a:xfrm>
        </p:grpSpPr>
        <p:cxnSp>
          <p:nvCxnSpPr>
            <p:cNvPr id="19" name="Straight Arrow Connector 18">
              <a:extLst>
                <a:ext uri="{FF2B5EF4-FFF2-40B4-BE49-F238E27FC236}">
                  <a16:creationId xmlns:a16="http://schemas.microsoft.com/office/drawing/2014/main" id="{BBC937A0-11FC-9969-617F-105F27D721B4}"/>
                </a:ext>
              </a:extLst>
            </p:cNvPr>
            <p:cNvCxnSpPr>
              <a:cxnSpLocks/>
            </p:cNvCxnSpPr>
            <p:nvPr/>
          </p:nvCxnSpPr>
          <p:spPr>
            <a:xfrm flipH="1">
              <a:off x="5448299" y="5468133"/>
              <a:ext cx="2986088" cy="0"/>
            </a:xfrm>
            <a:prstGeom prst="straightConnector1">
              <a:avLst/>
            </a:prstGeom>
            <a:ln w="95250">
              <a:solidFill>
                <a:srgbClr val="FFC000"/>
              </a:solidFill>
              <a:tailEnd type="stealth"/>
            </a:ln>
          </p:spPr>
          <p:style>
            <a:lnRef idx="2">
              <a:schemeClr val="accent1"/>
            </a:lnRef>
            <a:fillRef idx="0">
              <a:schemeClr val="accent1"/>
            </a:fillRef>
            <a:effectRef idx="1">
              <a:schemeClr val="accent1"/>
            </a:effectRef>
            <a:fontRef idx="minor">
              <a:schemeClr val="tx1"/>
            </a:fontRef>
          </p:style>
        </p:cxnSp>
        <p:sp>
          <p:nvSpPr>
            <p:cNvPr id="4112" name="Cross 4111">
              <a:extLst>
                <a:ext uri="{FF2B5EF4-FFF2-40B4-BE49-F238E27FC236}">
                  <a16:creationId xmlns:a16="http://schemas.microsoft.com/office/drawing/2014/main" id="{6DDD7EB0-E348-7FFF-E802-FCAB486F1D69}"/>
                </a:ext>
              </a:extLst>
            </p:cNvPr>
            <p:cNvSpPr/>
            <p:nvPr/>
          </p:nvSpPr>
          <p:spPr>
            <a:xfrm rot="18567641">
              <a:off x="5000425" y="5133058"/>
              <a:ext cx="642019" cy="670150"/>
            </a:xfrm>
            <a:prstGeom prst="plus">
              <a:avLst>
                <a:gd name="adj" fmla="val 38758"/>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highlight>
                  <a:srgbClr val="FF0000"/>
                </a:highlight>
              </a:endParaRPr>
            </a:p>
          </p:txBody>
        </p:sp>
      </p:grpSp>
    </p:spTree>
    <p:extLst>
      <p:ext uri="{BB962C8B-B14F-4D97-AF65-F5344CB8AC3E}">
        <p14:creationId xmlns:p14="http://schemas.microsoft.com/office/powerpoint/2010/main" val="419037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2000" fill="hold"/>
                                        <p:tgtEl>
                                          <p:spTgt spid="25"/>
                                        </p:tgtEl>
                                        <p:attrNameLst>
                                          <p:attrName>ppt_x</p:attrName>
                                        </p:attrNameLst>
                                      </p:cBhvr>
                                      <p:tavLst>
                                        <p:tav tm="0">
                                          <p:val>
                                            <p:strVal val="#ppt_x"/>
                                          </p:val>
                                        </p:tav>
                                        <p:tav tm="100000">
                                          <p:val>
                                            <p:strVal val="#ppt_x"/>
                                          </p:val>
                                        </p:tav>
                                      </p:tavLst>
                                    </p:anim>
                                    <p:anim calcmode="lin" valueType="num">
                                      <p:cBhvr additive="base">
                                        <p:cTn id="8" dur="2000" fill="hold"/>
                                        <p:tgtEl>
                                          <p:spTgt spid="25"/>
                                        </p:tgtEl>
                                        <p:attrNameLst>
                                          <p:attrName>ppt_y</p:attrName>
                                        </p:attrNameLst>
                                      </p:cBhvr>
                                      <p:tavLst>
                                        <p:tav tm="0">
                                          <p:val>
                                            <p:strVal val="1+#ppt_h/2"/>
                                          </p:val>
                                        </p:tav>
                                        <p:tav tm="100000">
                                          <p:val>
                                            <p:strVal val="#ppt_y"/>
                                          </p:val>
                                        </p:tav>
                                      </p:tavLst>
                                    </p:anim>
                                  </p:childTnLst>
                                </p:cTn>
                              </p:par>
                              <p:par>
                                <p:cTn id="9" presetID="1" presetClass="entr" presetSubtype="0" fill="hold" grpId="0"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2" fill="hold" nodeType="clickEffect">
                                  <p:stCondLst>
                                    <p:cond delay="0"/>
                                  </p:stCondLst>
                                  <p:childTnLst>
                                    <p:set>
                                      <p:cBhvr>
                                        <p:cTn id="14" dur="1" fill="hold">
                                          <p:stCondLst>
                                            <p:cond delay="0"/>
                                          </p:stCondLst>
                                        </p:cTn>
                                        <p:tgtEl>
                                          <p:spTgt spid="4115"/>
                                        </p:tgtEl>
                                        <p:attrNameLst>
                                          <p:attrName>style.visibility</p:attrName>
                                        </p:attrNameLst>
                                      </p:cBhvr>
                                      <p:to>
                                        <p:strVal val="visible"/>
                                      </p:to>
                                    </p:set>
                                    <p:anim calcmode="lin" valueType="num">
                                      <p:cBhvr additive="base">
                                        <p:cTn id="15" dur="500" fill="hold"/>
                                        <p:tgtEl>
                                          <p:spTgt spid="4115"/>
                                        </p:tgtEl>
                                        <p:attrNameLst>
                                          <p:attrName>ppt_x</p:attrName>
                                        </p:attrNameLst>
                                      </p:cBhvr>
                                      <p:tavLst>
                                        <p:tav tm="0">
                                          <p:val>
                                            <p:strVal val="1+#ppt_w/2"/>
                                          </p:val>
                                        </p:tav>
                                        <p:tav tm="100000">
                                          <p:val>
                                            <p:strVal val="#ppt_x"/>
                                          </p:val>
                                        </p:tav>
                                      </p:tavLst>
                                    </p:anim>
                                    <p:anim calcmode="lin" valueType="num">
                                      <p:cBhvr additive="base">
                                        <p:cTn id="16" dur="500" fill="hold"/>
                                        <p:tgtEl>
                                          <p:spTgt spid="4115"/>
                                        </p:tgtEl>
                                        <p:attrNameLst>
                                          <p:attrName>ppt_y</p:attrName>
                                        </p:attrNameLst>
                                      </p:cBhvr>
                                      <p:tavLst>
                                        <p:tav tm="0">
                                          <p:val>
                                            <p:strVal val="#ppt_y"/>
                                          </p:val>
                                        </p:tav>
                                        <p:tav tm="100000">
                                          <p:val>
                                            <p:strVal val="#ppt_y"/>
                                          </p:val>
                                        </p:tav>
                                      </p:tavLst>
                                    </p:anim>
                                  </p:childTnLst>
                                </p:cTn>
                              </p:par>
                              <p:par>
                                <p:cTn id="17" presetID="1" presetClass="entr" presetSubtype="0" fill="hold" grpId="0"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par>
                                <p:cTn id="23" presetID="2" presetClass="entr" presetSubtype="4" fill="hold" nodeType="withEffect">
                                  <p:stCondLst>
                                    <p:cond delay="0"/>
                                  </p:stCondLst>
                                  <p:childTnLst>
                                    <p:set>
                                      <p:cBhvr>
                                        <p:cTn id="24" dur="1" fill="hold">
                                          <p:stCondLst>
                                            <p:cond delay="0"/>
                                          </p:stCondLst>
                                        </p:cTn>
                                        <p:tgtEl>
                                          <p:spTgt spid="4110"/>
                                        </p:tgtEl>
                                        <p:attrNameLst>
                                          <p:attrName>style.visibility</p:attrName>
                                        </p:attrNameLst>
                                      </p:cBhvr>
                                      <p:to>
                                        <p:strVal val="visible"/>
                                      </p:to>
                                    </p:set>
                                    <p:anim calcmode="lin" valueType="num">
                                      <p:cBhvr additive="base">
                                        <p:cTn id="25" dur="500" fill="hold"/>
                                        <p:tgtEl>
                                          <p:spTgt spid="4110"/>
                                        </p:tgtEl>
                                        <p:attrNameLst>
                                          <p:attrName>ppt_x</p:attrName>
                                        </p:attrNameLst>
                                      </p:cBhvr>
                                      <p:tavLst>
                                        <p:tav tm="0">
                                          <p:val>
                                            <p:strVal val="#ppt_x"/>
                                          </p:val>
                                        </p:tav>
                                        <p:tav tm="100000">
                                          <p:val>
                                            <p:strVal val="#ppt_x"/>
                                          </p:val>
                                        </p:tav>
                                      </p:tavLst>
                                    </p:anim>
                                    <p:anim calcmode="lin" valueType="num">
                                      <p:cBhvr additive="base">
                                        <p:cTn id="26" dur="500" fill="hold"/>
                                        <p:tgtEl>
                                          <p:spTgt spid="411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1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1559A3-0A4C-06CF-A8D6-60695AEC35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1BD8A3-3FDD-D483-48EC-22CF230B5FA4}"/>
              </a:ext>
            </a:extLst>
          </p:cNvPr>
          <p:cNvSpPr>
            <a:spLocks noGrp="1"/>
          </p:cNvSpPr>
          <p:nvPr>
            <p:ph type="title"/>
          </p:nvPr>
        </p:nvSpPr>
        <p:spPr>
          <a:xfrm>
            <a:off x="838200" y="365125"/>
            <a:ext cx="10515600" cy="1325563"/>
          </a:xfrm>
        </p:spPr>
        <p:txBody>
          <a:bodyPr anchor="ctr">
            <a:normAutofit/>
          </a:bodyPr>
          <a:lstStyle/>
          <a:p>
            <a:r>
              <a:rPr lang="en-GB" b="1" dirty="0"/>
              <a:t>The Battle of Doiran 1918</a:t>
            </a:r>
          </a:p>
        </p:txBody>
      </p:sp>
      <p:pic>
        <p:nvPicPr>
          <p:cNvPr id="1026" name="Picture 2">
            <a:extLst>
              <a:ext uri="{FF2B5EF4-FFF2-40B4-BE49-F238E27FC236}">
                <a16:creationId xmlns:a16="http://schemas.microsoft.com/office/drawing/2014/main" id="{4D18A55B-E189-138A-003E-11E1D40ED8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136455" y="1499191"/>
            <a:ext cx="6774400" cy="4019477"/>
          </a:xfrm>
          <a:prstGeom prst="rect">
            <a:avLst/>
          </a:prstGeom>
          <a:solidFill>
            <a:srgbClr val="FFFFFF"/>
          </a:solidFill>
        </p:spPr>
      </p:pic>
      <p:sp>
        <p:nvSpPr>
          <p:cNvPr id="3" name="Content Placeholder 2">
            <a:extLst>
              <a:ext uri="{FF2B5EF4-FFF2-40B4-BE49-F238E27FC236}">
                <a16:creationId xmlns:a16="http://schemas.microsoft.com/office/drawing/2014/main" id="{1EC3EB9E-921F-F820-FBE2-52E6594D51B4}"/>
              </a:ext>
            </a:extLst>
          </p:cNvPr>
          <p:cNvSpPr>
            <a:spLocks noGrp="1"/>
          </p:cNvSpPr>
          <p:nvPr>
            <p:ph sz="half" idx="2"/>
          </p:nvPr>
        </p:nvSpPr>
        <p:spPr>
          <a:xfrm>
            <a:off x="6873945" y="1339332"/>
            <a:ext cx="5181600" cy="4837631"/>
          </a:xfrm>
        </p:spPr>
        <p:txBody>
          <a:bodyPr>
            <a:normAutofit fontScale="92500" lnSpcReduction="20000"/>
          </a:bodyPr>
          <a:lstStyle/>
          <a:p>
            <a:pPr marL="0" indent="0">
              <a:buNone/>
            </a:pPr>
            <a:r>
              <a:rPr lang="en-GB" b="1" dirty="0"/>
              <a:t>15</a:t>
            </a:r>
            <a:r>
              <a:rPr lang="en-GB" b="1" baseline="30000" dirty="0"/>
              <a:t>th</a:t>
            </a:r>
            <a:r>
              <a:rPr lang="en-GB" b="1" dirty="0"/>
              <a:t> September</a:t>
            </a:r>
          </a:p>
          <a:p>
            <a:r>
              <a:rPr lang="en-GB" dirty="0"/>
              <a:t>French and Serbians attack enemy lines in the west </a:t>
            </a:r>
          </a:p>
          <a:p>
            <a:pPr marL="0" indent="0">
              <a:buNone/>
            </a:pPr>
            <a:r>
              <a:rPr lang="en-GB" b="1" dirty="0"/>
              <a:t>18</a:t>
            </a:r>
            <a:r>
              <a:rPr lang="en-GB" b="1" baseline="30000" dirty="0"/>
              <a:t>th</a:t>
            </a:r>
            <a:r>
              <a:rPr lang="en-GB" b="1" dirty="0"/>
              <a:t> September</a:t>
            </a:r>
          </a:p>
          <a:p>
            <a:r>
              <a:rPr lang="en-GB" dirty="0"/>
              <a:t>British &amp; Greek troops in the east support the attack by…</a:t>
            </a:r>
          </a:p>
          <a:p>
            <a:r>
              <a:rPr lang="en-GB" dirty="0"/>
              <a:t>Pinning down Bulgarian troops in the east for two days</a:t>
            </a:r>
          </a:p>
          <a:p>
            <a:r>
              <a:rPr lang="en-GB" dirty="0"/>
              <a:t>British and Greeks suffer 7,103 casualties for little gain</a:t>
            </a:r>
          </a:p>
          <a:p>
            <a:r>
              <a:rPr lang="en-GB" dirty="0"/>
              <a:t>However, not one Bulgarian soldier moves west to counter to the main Allied advance.</a:t>
            </a:r>
          </a:p>
        </p:txBody>
      </p:sp>
    </p:spTree>
    <p:extLst>
      <p:ext uri="{BB962C8B-B14F-4D97-AF65-F5344CB8AC3E}">
        <p14:creationId xmlns:p14="http://schemas.microsoft.com/office/powerpoint/2010/main" val="7314406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DABA38-1224-70EE-A6A1-14D882459D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CE5E8E-97A5-2D2D-27AA-A40C0C818C8A}"/>
              </a:ext>
            </a:extLst>
          </p:cNvPr>
          <p:cNvSpPr>
            <a:spLocks noGrp="1"/>
          </p:cNvSpPr>
          <p:nvPr>
            <p:ph type="title"/>
          </p:nvPr>
        </p:nvSpPr>
        <p:spPr>
          <a:xfrm>
            <a:off x="838200" y="365125"/>
            <a:ext cx="10515600" cy="1325563"/>
          </a:xfrm>
        </p:spPr>
        <p:txBody>
          <a:bodyPr anchor="ctr">
            <a:normAutofit/>
          </a:bodyPr>
          <a:lstStyle/>
          <a:p>
            <a:r>
              <a:rPr lang="en-GB" b="1" dirty="0"/>
              <a:t>The Final Breakthrough!</a:t>
            </a:r>
          </a:p>
        </p:txBody>
      </p:sp>
      <p:pic>
        <p:nvPicPr>
          <p:cNvPr id="1026" name="Picture 2">
            <a:extLst>
              <a:ext uri="{FF2B5EF4-FFF2-40B4-BE49-F238E27FC236}">
                <a16:creationId xmlns:a16="http://schemas.microsoft.com/office/drawing/2014/main" id="{1693C480-256A-8A9A-38B8-8A936DF552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178985" y="1496252"/>
            <a:ext cx="6402408" cy="3798762"/>
          </a:xfrm>
          <a:prstGeom prst="rect">
            <a:avLst/>
          </a:prstGeom>
          <a:solidFill>
            <a:srgbClr val="FFFFFF"/>
          </a:solidFill>
        </p:spPr>
      </p:pic>
      <p:sp>
        <p:nvSpPr>
          <p:cNvPr id="3" name="Content Placeholder 2">
            <a:extLst>
              <a:ext uri="{FF2B5EF4-FFF2-40B4-BE49-F238E27FC236}">
                <a16:creationId xmlns:a16="http://schemas.microsoft.com/office/drawing/2014/main" id="{CCFAF629-FF24-7F14-A137-05968B668097}"/>
              </a:ext>
            </a:extLst>
          </p:cNvPr>
          <p:cNvSpPr>
            <a:spLocks noGrp="1"/>
          </p:cNvSpPr>
          <p:nvPr>
            <p:ph sz="half" idx="2"/>
          </p:nvPr>
        </p:nvSpPr>
        <p:spPr>
          <a:xfrm>
            <a:off x="6831415" y="1339332"/>
            <a:ext cx="5181600" cy="4837631"/>
          </a:xfrm>
        </p:spPr>
        <p:txBody>
          <a:bodyPr>
            <a:normAutofit/>
          </a:bodyPr>
          <a:lstStyle/>
          <a:p>
            <a:pPr marL="0" indent="0">
              <a:buNone/>
            </a:pPr>
            <a:r>
              <a:rPr lang="en-GB" b="1" dirty="0"/>
              <a:t>21</a:t>
            </a:r>
            <a:r>
              <a:rPr lang="en-GB" b="1" baseline="30000" dirty="0"/>
              <a:t>st</a:t>
            </a:r>
            <a:r>
              <a:rPr lang="en-GB" b="1" dirty="0"/>
              <a:t> September</a:t>
            </a:r>
          </a:p>
          <a:p>
            <a:r>
              <a:rPr lang="en-GB" dirty="0"/>
              <a:t>British troops at Doiran discover the Bulgarians have abandoned their positions and are in retreat</a:t>
            </a:r>
          </a:p>
          <a:p>
            <a:r>
              <a:rPr lang="en-GB" dirty="0"/>
              <a:t>The break-through plan has worked!</a:t>
            </a:r>
          </a:p>
        </p:txBody>
      </p:sp>
    </p:spTree>
    <p:extLst>
      <p:ext uri="{BB962C8B-B14F-4D97-AF65-F5344CB8AC3E}">
        <p14:creationId xmlns:p14="http://schemas.microsoft.com/office/powerpoint/2010/main" val="5291053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CDF81E-D8E4-A978-D8D5-EE931D64B8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5F88BE-8241-ED0A-7943-98EC8EAB2D84}"/>
              </a:ext>
            </a:extLst>
          </p:cNvPr>
          <p:cNvSpPr>
            <a:spLocks noGrp="1"/>
          </p:cNvSpPr>
          <p:nvPr>
            <p:ph type="title"/>
          </p:nvPr>
        </p:nvSpPr>
        <p:spPr>
          <a:xfrm>
            <a:off x="838200" y="365125"/>
            <a:ext cx="10515600" cy="1325563"/>
          </a:xfrm>
        </p:spPr>
        <p:txBody>
          <a:bodyPr anchor="ctr">
            <a:normAutofit/>
          </a:bodyPr>
          <a:lstStyle/>
          <a:p>
            <a:r>
              <a:rPr lang="en-GB" b="1" dirty="0"/>
              <a:t>Armistice Signed</a:t>
            </a:r>
          </a:p>
        </p:txBody>
      </p:sp>
      <p:sp>
        <p:nvSpPr>
          <p:cNvPr id="3" name="Content Placeholder 2">
            <a:extLst>
              <a:ext uri="{FF2B5EF4-FFF2-40B4-BE49-F238E27FC236}">
                <a16:creationId xmlns:a16="http://schemas.microsoft.com/office/drawing/2014/main" id="{32A33257-3852-DD11-E12A-47C64EC45281}"/>
              </a:ext>
            </a:extLst>
          </p:cNvPr>
          <p:cNvSpPr>
            <a:spLocks noGrp="1"/>
          </p:cNvSpPr>
          <p:nvPr>
            <p:ph sz="half" idx="2"/>
          </p:nvPr>
        </p:nvSpPr>
        <p:spPr>
          <a:xfrm>
            <a:off x="7077074" y="1412348"/>
            <a:ext cx="4924425" cy="4764615"/>
          </a:xfrm>
        </p:spPr>
        <p:txBody>
          <a:bodyPr>
            <a:normAutofit/>
          </a:bodyPr>
          <a:lstStyle/>
          <a:p>
            <a:pPr marL="0" indent="0">
              <a:buNone/>
            </a:pPr>
            <a:r>
              <a:rPr lang="en-GB" b="1" dirty="0"/>
              <a:t>29</a:t>
            </a:r>
            <a:r>
              <a:rPr lang="en-GB" b="1" baseline="30000" dirty="0"/>
              <a:t>th</a:t>
            </a:r>
            <a:r>
              <a:rPr lang="en-GB" b="1" dirty="0"/>
              <a:t> September</a:t>
            </a:r>
          </a:p>
          <a:p>
            <a:r>
              <a:rPr lang="en-GB" dirty="0"/>
              <a:t>Bulgaria signs armistice to end the war with Allies</a:t>
            </a:r>
          </a:p>
          <a:p>
            <a:pPr marL="0" indent="0">
              <a:buNone/>
            </a:pPr>
            <a:r>
              <a:rPr lang="en-GB" b="1" dirty="0"/>
              <a:t>11</a:t>
            </a:r>
            <a:r>
              <a:rPr lang="en-GB" b="1" baseline="30000" dirty="0"/>
              <a:t>th</a:t>
            </a:r>
            <a:r>
              <a:rPr lang="en-GB" b="1" dirty="0"/>
              <a:t> November</a:t>
            </a:r>
          </a:p>
          <a:p>
            <a:r>
              <a:rPr lang="en-GB" dirty="0"/>
              <a:t>Final armistice with Germany which ends the First World War.</a:t>
            </a:r>
          </a:p>
        </p:txBody>
      </p:sp>
      <p:pic>
        <p:nvPicPr>
          <p:cNvPr id="8" name="Picture 2">
            <a:extLst>
              <a:ext uri="{FF2B5EF4-FFF2-40B4-BE49-F238E27FC236}">
                <a16:creationId xmlns:a16="http://schemas.microsoft.com/office/drawing/2014/main" id="{52D1AD92-49AD-AC6B-25C6-E0339B89A99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0577"/>
          <a:stretch>
            <a:fillRect/>
          </a:stretch>
        </p:blipFill>
        <p:spPr bwMode="auto">
          <a:xfrm>
            <a:off x="0" y="1412348"/>
            <a:ext cx="6896099" cy="48965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78622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0E2917-AF32-A2CA-C903-0D295C0C3A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DF7C8A-44D0-86A8-813F-C896955190C2}"/>
              </a:ext>
            </a:extLst>
          </p:cNvPr>
          <p:cNvSpPr>
            <a:spLocks noGrp="1"/>
          </p:cNvSpPr>
          <p:nvPr>
            <p:ph type="title"/>
          </p:nvPr>
        </p:nvSpPr>
        <p:spPr>
          <a:xfrm>
            <a:off x="838200" y="365125"/>
            <a:ext cx="10515600" cy="1325563"/>
          </a:xfrm>
        </p:spPr>
        <p:txBody>
          <a:bodyPr anchor="ctr">
            <a:normAutofit/>
          </a:bodyPr>
          <a:lstStyle/>
          <a:p>
            <a:r>
              <a:rPr lang="en-GB" b="1" dirty="0"/>
              <a:t>Legacy of the Salonika Campaign</a:t>
            </a:r>
          </a:p>
        </p:txBody>
      </p:sp>
      <p:sp>
        <p:nvSpPr>
          <p:cNvPr id="3" name="Content Placeholder 2">
            <a:extLst>
              <a:ext uri="{FF2B5EF4-FFF2-40B4-BE49-F238E27FC236}">
                <a16:creationId xmlns:a16="http://schemas.microsoft.com/office/drawing/2014/main" id="{314CDA84-FD75-1AEB-DB98-16854AD2435D}"/>
              </a:ext>
            </a:extLst>
          </p:cNvPr>
          <p:cNvSpPr>
            <a:spLocks noGrp="1"/>
          </p:cNvSpPr>
          <p:nvPr>
            <p:ph sz="half" idx="1"/>
          </p:nvPr>
        </p:nvSpPr>
        <p:spPr>
          <a:xfrm>
            <a:off x="838200" y="1471462"/>
            <a:ext cx="5257800" cy="2186138"/>
          </a:xfrm>
        </p:spPr>
        <p:txBody>
          <a:bodyPr>
            <a:normAutofit lnSpcReduction="10000"/>
          </a:bodyPr>
          <a:lstStyle/>
          <a:p>
            <a:r>
              <a:rPr lang="en-GB" dirty="0"/>
              <a:t>The Salonika Campaign helped weaken the </a:t>
            </a:r>
            <a:r>
              <a:rPr lang="en-GB"/>
              <a:t>enemy and </a:t>
            </a:r>
            <a:r>
              <a:rPr lang="en-GB" dirty="0"/>
              <a:t>shorten the war. Today it reminds us that the First World War was fought in many places across the world.</a:t>
            </a:r>
          </a:p>
        </p:txBody>
      </p:sp>
      <p:pic>
        <p:nvPicPr>
          <p:cNvPr id="3074" name="Picture 2" descr="Armistice - Salonika Campaign Society, 1915-1918">
            <a:extLst>
              <a:ext uri="{FF2B5EF4-FFF2-40B4-BE49-F238E27FC236}">
                <a16:creationId xmlns:a16="http://schemas.microsoft.com/office/drawing/2014/main" id="{F5A316F7-1E1E-00A3-04D2-C98A49A59B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3"/>
          <a:stretch>
            <a:fillRect/>
          </a:stretch>
        </p:blipFill>
        <p:spPr bwMode="auto">
          <a:xfrm>
            <a:off x="6172202" y="1471462"/>
            <a:ext cx="5911483" cy="532501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9ADCF785-BBAF-CBE0-E19A-1B094A6C378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00389" y="3728433"/>
            <a:ext cx="3779949" cy="2834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61318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704F7B-6814-9286-8985-B5D55B555A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38EDEF-7D2D-E3B9-A25C-E6E9F8639803}"/>
              </a:ext>
            </a:extLst>
          </p:cNvPr>
          <p:cNvSpPr>
            <a:spLocks noGrp="1"/>
          </p:cNvSpPr>
          <p:nvPr>
            <p:ph type="title"/>
          </p:nvPr>
        </p:nvSpPr>
        <p:spPr>
          <a:xfrm>
            <a:off x="838200" y="365125"/>
            <a:ext cx="10515600" cy="1325563"/>
          </a:xfrm>
        </p:spPr>
        <p:txBody>
          <a:bodyPr anchor="ctr">
            <a:normAutofit/>
          </a:bodyPr>
          <a:lstStyle/>
          <a:p>
            <a:r>
              <a:rPr lang="en-GB" b="1" dirty="0"/>
              <a:t>Salonika Reunion Association</a:t>
            </a:r>
          </a:p>
        </p:txBody>
      </p:sp>
      <p:sp>
        <p:nvSpPr>
          <p:cNvPr id="3" name="Content Placeholder 2">
            <a:extLst>
              <a:ext uri="{FF2B5EF4-FFF2-40B4-BE49-F238E27FC236}">
                <a16:creationId xmlns:a16="http://schemas.microsoft.com/office/drawing/2014/main" id="{DF0C46F5-F0D4-40C1-05B1-E4EAD221113B}"/>
              </a:ext>
            </a:extLst>
          </p:cNvPr>
          <p:cNvSpPr>
            <a:spLocks noGrp="1"/>
          </p:cNvSpPr>
          <p:nvPr>
            <p:ph sz="half" idx="1"/>
          </p:nvPr>
        </p:nvSpPr>
        <p:spPr>
          <a:xfrm>
            <a:off x="838199" y="1471462"/>
            <a:ext cx="10703011" cy="1518873"/>
          </a:xfrm>
        </p:spPr>
        <p:txBody>
          <a:bodyPr>
            <a:normAutofit/>
          </a:bodyPr>
          <a:lstStyle/>
          <a:p>
            <a:r>
              <a:rPr lang="en-GB" dirty="0"/>
              <a:t>Old comrades</a:t>
            </a:r>
          </a:p>
          <a:p>
            <a:r>
              <a:rPr lang="en-GB" dirty="0"/>
              <a:t>1924(</a:t>
            </a:r>
            <a:r>
              <a:rPr lang="en-GB" dirty="0" err="1"/>
              <a:t>ish</a:t>
            </a:r>
            <a:r>
              <a:rPr lang="en-GB" dirty="0"/>
              <a:t>) – 1968</a:t>
            </a:r>
          </a:p>
        </p:txBody>
      </p:sp>
      <p:sp>
        <p:nvSpPr>
          <p:cNvPr id="4" name="Title 1">
            <a:extLst>
              <a:ext uri="{FF2B5EF4-FFF2-40B4-BE49-F238E27FC236}">
                <a16:creationId xmlns:a16="http://schemas.microsoft.com/office/drawing/2014/main" id="{AF3D3B9E-6447-5E12-F725-50E3DFA9F486}"/>
              </a:ext>
            </a:extLst>
          </p:cNvPr>
          <p:cNvSpPr txBox="1">
            <a:spLocks/>
          </p:cNvSpPr>
          <p:nvPr/>
        </p:nvSpPr>
        <p:spPr>
          <a:xfrm>
            <a:off x="650790" y="264288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dirty="0"/>
              <a:t>Salonika Campaign Society</a:t>
            </a:r>
          </a:p>
        </p:txBody>
      </p:sp>
      <p:sp>
        <p:nvSpPr>
          <p:cNvPr id="5" name="Content Placeholder 2">
            <a:extLst>
              <a:ext uri="{FF2B5EF4-FFF2-40B4-BE49-F238E27FC236}">
                <a16:creationId xmlns:a16="http://schemas.microsoft.com/office/drawing/2014/main" id="{D4CE2B59-4933-A196-ADC9-78E415B17A74}"/>
              </a:ext>
            </a:extLst>
          </p:cNvPr>
          <p:cNvSpPr txBox="1">
            <a:spLocks/>
          </p:cNvSpPr>
          <p:nvPr/>
        </p:nvSpPr>
        <p:spPr>
          <a:xfrm>
            <a:off x="838199" y="3968450"/>
            <a:ext cx="8008065" cy="15188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Keep alive the memory of all those, of all nations, that served in the campaign </a:t>
            </a:r>
          </a:p>
          <a:p>
            <a:r>
              <a:rPr lang="en-GB" dirty="0"/>
              <a:t>320 members across </a:t>
            </a:r>
            <a:r>
              <a:rPr lang="en-GB"/>
              <a:t>the world.</a:t>
            </a:r>
            <a:endParaRPr lang="en-GB" dirty="0"/>
          </a:p>
          <a:p>
            <a:pPr marL="0" indent="0">
              <a:buNone/>
            </a:pPr>
            <a:endParaRPr lang="en-GB" dirty="0"/>
          </a:p>
        </p:txBody>
      </p:sp>
      <p:pic>
        <p:nvPicPr>
          <p:cNvPr id="1026" name="Picture 2" descr="Salonika Reunion Association Centenary - Salonika Campaign Society ...">
            <a:extLst>
              <a:ext uri="{FF2B5EF4-FFF2-40B4-BE49-F238E27FC236}">
                <a16:creationId xmlns:a16="http://schemas.microsoft.com/office/drawing/2014/main" id="{956A1FE9-14A9-DEFC-E846-650F8B8EBD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03791" y="506628"/>
            <a:ext cx="2724827" cy="264434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D3496346-2ECA-F274-EEF6-0001078DD0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03791" y="3707027"/>
            <a:ext cx="2507536" cy="2507536"/>
          </a:xfrm>
          <a:prstGeom prst="rect">
            <a:avLst/>
          </a:prstGeom>
        </p:spPr>
      </p:pic>
    </p:spTree>
    <p:extLst>
      <p:ext uri="{BB962C8B-B14F-4D97-AF65-F5344CB8AC3E}">
        <p14:creationId xmlns:p14="http://schemas.microsoft.com/office/powerpoint/2010/main" val="3896019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3A962-5ED8-EFC1-618B-4EAC0A88A3DA}"/>
              </a:ext>
            </a:extLst>
          </p:cNvPr>
          <p:cNvSpPr>
            <a:spLocks noGrp="1"/>
          </p:cNvSpPr>
          <p:nvPr>
            <p:ph type="title"/>
          </p:nvPr>
        </p:nvSpPr>
        <p:spPr/>
        <p:txBody>
          <a:bodyPr/>
          <a:lstStyle/>
          <a:p>
            <a:r>
              <a:rPr lang="en-GB" dirty="0"/>
              <a:t>Arthur Jack Hutt          ‘Pat’</a:t>
            </a:r>
            <a:br>
              <a:rPr lang="en-GB" dirty="0"/>
            </a:br>
            <a:r>
              <a:rPr lang="en-GB" dirty="0"/>
              <a:t>				1898-1978</a:t>
            </a:r>
          </a:p>
        </p:txBody>
      </p:sp>
      <p:pic>
        <p:nvPicPr>
          <p:cNvPr id="6" name="Content Placeholder 5">
            <a:extLst>
              <a:ext uri="{FF2B5EF4-FFF2-40B4-BE49-F238E27FC236}">
                <a16:creationId xmlns:a16="http://schemas.microsoft.com/office/drawing/2014/main" id="{00DBFD60-7AD9-DAC5-36DD-73557422DD08}"/>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358339" y="0"/>
            <a:ext cx="4201298" cy="6844369"/>
          </a:xfrm>
          <a:prstGeom prst="rect">
            <a:avLst/>
          </a:prstGeom>
        </p:spPr>
      </p:pic>
      <p:pic>
        <p:nvPicPr>
          <p:cNvPr id="8" name="Content Placeholder 7">
            <a:extLst>
              <a:ext uri="{FF2B5EF4-FFF2-40B4-BE49-F238E27FC236}">
                <a16:creationId xmlns:a16="http://schemas.microsoft.com/office/drawing/2014/main" id="{31783B70-3EC4-5EAE-A76D-0E87605A91D2}"/>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7288427" y="0"/>
            <a:ext cx="4201297" cy="6789353"/>
          </a:xfrm>
          <a:prstGeom prst="rect">
            <a:avLst/>
          </a:prstGeom>
        </p:spPr>
      </p:pic>
    </p:spTree>
    <p:extLst>
      <p:ext uri="{BB962C8B-B14F-4D97-AF65-F5344CB8AC3E}">
        <p14:creationId xmlns:p14="http://schemas.microsoft.com/office/powerpoint/2010/main" val="2277421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9E946-ECA4-C129-8830-B44BB6727860}"/>
              </a:ext>
            </a:extLst>
          </p:cNvPr>
          <p:cNvSpPr>
            <a:spLocks noGrp="1"/>
          </p:cNvSpPr>
          <p:nvPr>
            <p:ph type="title"/>
          </p:nvPr>
        </p:nvSpPr>
        <p:spPr>
          <a:xfrm>
            <a:off x="1" y="365125"/>
            <a:ext cx="11353800" cy="501149"/>
          </a:xfrm>
        </p:spPr>
        <p:txBody>
          <a:bodyPr>
            <a:noAutofit/>
          </a:bodyPr>
          <a:lstStyle/>
          <a:p>
            <a:r>
              <a:rPr lang="en-GB" sz="2000" dirty="0"/>
              <a:t>Image Sources</a:t>
            </a:r>
          </a:p>
        </p:txBody>
      </p:sp>
      <p:sp>
        <p:nvSpPr>
          <p:cNvPr id="3" name="Content Placeholder 2">
            <a:extLst>
              <a:ext uri="{FF2B5EF4-FFF2-40B4-BE49-F238E27FC236}">
                <a16:creationId xmlns:a16="http://schemas.microsoft.com/office/drawing/2014/main" id="{0DA3B597-9459-0571-CBCF-641AB96B6789}"/>
              </a:ext>
            </a:extLst>
          </p:cNvPr>
          <p:cNvSpPr>
            <a:spLocks noGrp="1"/>
          </p:cNvSpPr>
          <p:nvPr>
            <p:ph idx="1"/>
          </p:nvPr>
        </p:nvSpPr>
        <p:spPr>
          <a:xfrm>
            <a:off x="0" y="942097"/>
            <a:ext cx="3879273" cy="4973805"/>
          </a:xfrm>
        </p:spPr>
        <p:txBody>
          <a:bodyPr>
            <a:normAutofit fontScale="85000" lnSpcReduction="10000"/>
          </a:bodyPr>
          <a:lstStyle/>
          <a:p>
            <a:r>
              <a:rPr lang="en-GB" sz="1100" dirty="0"/>
              <a:t>Slide 1 - https://salonikacampaignsociety.org.uk/</a:t>
            </a:r>
          </a:p>
          <a:p>
            <a:r>
              <a:rPr lang="en-GB" sz="1100" dirty="0"/>
              <a:t>Slide 2 - https://collection.nam.ac.uk/detail.php?acc=1978-11-157-29-6</a:t>
            </a:r>
          </a:p>
          <a:p>
            <a:r>
              <a:rPr lang="en-GB" sz="1100" dirty="0"/>
              <a:t>Slide 4 - https://worldmapwithcountries.net/map-of-europe-political/</a:t>
            </a:r>
          </a:p>
          <a:p>
            <a:r>
              <a:rPr lang="en-GB" sz="1100" dirty="0"/>
              <a:t>Slide 4 - https://archives.territoiredebelfort.fr/media/fee7d4c4-680b-48b4-ac01-fcd8f4b9f66d.pdf</a:t>
            </a:r>
          </a:p>
          <a:p>
            <a:r>
              <a:rPr lang="en-GB" sz="1100" dirty="0"/>
              <a:t>Slide 5 - From Alan Wakefield and Simon Moody, Under the Devil’s Eye: Britain’s Forgotten Army in Salonika 1915-1918 (Stroud: Sutton Publishing, 2004)</a:t>
            </a:r>
          </a:p>
          <a:p>
            <a:r>
              <a:rPr lang="en-GB" sz="1100" dirty="0"/>
              <a:t>https://www.vox.com/a/world-war-i-maps </a:t>
            </a:r>
          </a:p>
          <a:p>
            <a:r>
              <a:rPr lang="en-GB" sz="1100" dirty="0"/>
              <a:t>Slide 7–  https://www.reddit.com/r/imaginarymaps/comments/mtjxm1/no_lore_map_of_the_balkans_before_the_great_war/ </a:t>
            </a:r>
          </a:p>
          <a:p>
            <a:r>
              <a:rPr lang="en-GB" sz="1100" dirty="0"/>
              <a:t>Slide 9 - French Soldiers in Salonika. 1915, https://commons.wikimedia.org/wiki/File:French_soldiers-salonika-1915.jpg</a:t>
            </a:r>
          </a:p>
          <a:p>
            <a:r>
              <a:rPr lang="en-GB" sz="1100" dirty="0"/>
              <a:t>Slide 10 - https://www.youtube.com/watch?v=49WAjn744hE</a:t>
            </a:r>
          </a:p>
          <a:p>
            <a:r>
              <a:rPr lang="en-GB" sz="1100" dirty="0"/>
              <a:t>Slide 12 - https://en.wikipedia.org/wiki/Great_Retreat_%28Serbia%29</a:t>
            </a:r>
          </a:p>
          <a:p>
            <a:r>
              <a:rPr lang="en-GB" sz="1100" dirty="0"/>
              <a:t>Slide 13 - https://collection.nam.ac.uk/detail.php?acc=1978-11-157-11-30 </a:t>
            </a:r>
          </a:p>
          <a:p>
            <a:r>
              <a:rPr lang="en-GB" sz="1100" dirty="0"/>
              <a:t>Slide 15 - https://www.iwm.org.uk/collections/item/object/205088298</a:t>
            </a:r>
          </a:p>
          <a:p>
            <a:r>
              <a:rPr lang="en-GB" sz="1100" dirty="0"/>
              <a:t>Slide 16 - https://collection.nam.ac.uk/detail.php?acc=1997-02-18-23</a:t>
            </a:r>
          </a:p>
          <a:p>
            <a:r>
              <a:rPr lang="en-GB" sz="1100" dirty="0"/>
              <a:t>Slide 17 - https://www.nam.ac.uk/explore/salonika-campaign</a:t>
            </a:r>
          </a:p>
          <a:p>
            <a:r>
              <a:rPr lang="en-GB" sz="1100" dirty="0"/>
              <a:t>Slide 18 - https://www.historial.fr/en/resources-2/collections-and-the-documentation/resources/cartography-of-the-front-lines/</a:t>
            </a:r>
            <a:endParaRPr lang="en-GB" dirty="0"/>
          </a:p>
        </p:txBody>
      </p:sp>
      <p:sp>
        <p:nvSpPr>
          <p:cNvPr id="4" name="Content Placeholder 2">
            <a:extLst>
              <a:ext uri="{FF2B5EF4-FFF2-40B4-BE49-F238E27FC236}">
                <a16:creationId xmlns:a16="http://schemas.microsoft.com/office/drawing/2014/main" id="{2D53FA60-2892-A109-5FEE-573E55D5010A}"/>
              </a:ext>
            </a:extLst>
          </p:cNvPr>
          <p:cNvSpPr txBox="1">
            <a:spLocks/>
          </p:cNvSpPr>
          <p:nvPr/>
        </p:nvSpPr>
        <p:spPr>
          <a:xfrm>
            <a:off x="6077952" y="942096"/>
            <a:ext cx="6096000" cy="49738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sz="1400" dirty="0"/>
          </a:p>
        </p:txBody>
      </p:sp>
      <p:sp>
        <p:nvSpPr>
          <p:cNvPr id="5" name="Content Placeholder 2">
            <a:extLst>
              <a:ext uri="{FF2B5EF4-FFF2-40B4-BE49-F238E27FC236}">
                <a16:creationId xmlns:a16="http://schemas.microsoft.com/office/drawing/2014/main" id="{5B961A84-4C87-D16D-64F5-8D25880A2C5F}"/>
              </a:ext>
            </a:extLst>
          </p:cNvPr>
          <p:cNvSpPr txBox="1">
            <a:spLocks/>
          </p:cNvSpPr>
          <p:nvPr/>
        </p:nvSpPr>
        <p:spPr>
          <a:xfrm>
            <a:off x="3879273" y="615699"/>
            <a:ext cx="3879273" cy="4973805"/>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1100" dirty="0"/>
          </a:p>
          <a:p>
            <a:r>
              <a:rPr lang="en-GB" sz="1100" dirty="0"/>
              <a:t>Slide 20 - https://www.iwm.org.uk/collections/item/object/205217043</a:t>
            </a:r>
          </a:p>
          <a:p>
            <a:r>
              <a:rPr lang="en-GB" sz="1100" dirty="0"/>
              <a:t>Slide 22 - https://www.dublin-fusiliers.com/salonika/1916-birdcage.html</a:t>
            </a:r>
          </a:p>
          <a:p>
            <a:r>
              <a:rPr lang="en-GB" sz="1100" dirty="0"/>
              <a:t>Slide 23 - https://www.iwm.org.uk/collections/item/object/205297588 &amp; https://www.iwm.org.uk/collections/item/object/205297452</a:t>
            </a:r>
          </a:p>
          <a:p>
            <a:r>
              <a:rPr lang="en-GB" sz="1100" dirty="0"/>
              <a:t>Slide 24 - Image https://www.iwm.org.uk/collections/item/object/205297623 links to https://www.iwm.org.uk/collections/item/object/1060000196 </a:t>
            </a:r>
          </a:p>
          <a:p>
            <a:r>
              <a:rPr lang="en-GB" sz="1100" dirty="0"/>
              <a:t>Slide 25 - https://www.iwm.org.uk/collections/item/object/205212919 &amp; mules https://www.iwm.org.uk/collections/item/object/205297517</a:t>
            </a:r>
          </a:p>
          <a:p>
            <a:r>
              <a:rPr lang="en-GB" sz="1100" dirty="0"/>
              <a:t>Slide 26 - https://www.iwm.org.uk/collections/item/object/205380042 &amp; https://www.iwm.org.uk/collections/item/object/205297499</a:t>
            </a:r>
          </a:p>
          <a:p>
            <a:r>
              <a:rPr lang="en-GB" sz="1100" dirty="0"/>
              <a:t>Slide 27 - https://salonikacampaignsociety.org.uk/2016/12/23/christmas-2016</a:t>
            </a:r>
          </a:p>
          <a:p>
            <a:r>
              <a:rPr lang="en-GB" sz="1100" dirty="0"/>
              <a:t>Slide 28 - https://www.iwm.org.uk/collections/item/object/205221850</a:t>
            </a:r>
          </a:p>
          <a:p>
            <a:r>
              <a:rPr lang="en-GB" sz="1100" dirty="0"/>
              <a:t>Slide 29 - https://www.levantineheritage.com/salonicamap.htm</a:t>
            </a:r>
          </a:p>
          <a:p>
            <a:r>
              <a:rPr lang="en-GB" sz="1100" dirty="0"/>
              <a:t>Slide 30 - https://www.iwm.org.uk/collections/item/object/205191924</a:t>
            </a:r>
          </a:p>
          <a:p>
            <a:r>
              <a:rPr lang="en-GB" sz="1100" dirty="0"/>
              <a:t>Slide 31 - https://www.iwm.org.uk/collections/item/object/205221843</a:t>
            </a:r>
          </a:p>
          <a:p>
            <a:r>
              <a:rPr lang="en-GB" sz="1100" dirty="0"/>
              <a:t>Slide 32 - https://collection.nam.ac.uk/detail.php?acc=1965-09-138-32</a:t>
            </a:r>
          </a:p>
          <a:p>
            <a:r>
              <a:rPr lang="en-GB" sz="1100" dirty="0"/>
              <a:t>Slide 33 - https://www.iwm.org.uk/collections/item/object/205195297</a:t>
            </a:r>
          </a:p>
          <a:p>
            <a:endParaRPr lang="en-GB" sz="1400" dirty="0"/>
          </a:p>
          <a:p>
            <a:endParaRPr lang="en-GB" sz="1400" dirty="0"/>
          </a:p>
          <a:p>
            <a:endParaRPr lang="en-GB" sz="1400" dirty="0"/>
          </a:p>
          <a:p>
            <a:endParaRPr lang="en-GB" sz="1400" dirty="0"/>
          </a:p>
          <a:p>
            <a:endParaRPr lang="en-GB" sz="1400" dirty="0"/>
          </a:p>
          <a:p>
            <a:endParaRPr lang="en-GB" sz="1400" dirty="0"/>
          </a:p>
          <a:p>
            <a:endParaRPr lang="en-GB" sz="1400" dirty="0"/>
          </a:p>
          <a:p>
            <a:endParaRPr lang="en-GB" dirty="0"/>
          </a:p>
          <a:p>
            <a:endParaRPr lang="en-GB" dirty="0"/>
          </a:p>
        </p:txBody>
      </p:sp>
      <p:sp>
        <p:nvSpPr>
          <p:cNvPr id="6" name="Content Placeholder 2">
            <a:extLst>
              <a:ext uri="{FF2B5EF4-FFF2-40B4-BE49-F238E27FC236}">
                <a16:creationId xmlns:a16="http://schemas.microsoft.com/office/drawing/2014/main" id="{2A4290B7-AB2A-D68B-AA6D-F695143B109E}"/>
              </a:ext>
            </a:extLst>
          </p:cNvPr>
          <p:cNvSpPr txBox="1">
            <a:spLocks/>
          </p:cNvSpPr>
          <p:nvPr/>
        </p:nvSpPr>
        <p:spPr>
          <a:xfrm>
            <a:off x="7860357" y="942095"/>
            <a:ext cx="3879273" cy="49738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100" dirty="0"/>
              <a:t>Slide 35 -  &amp; https://en.wikipedia.org/wiki/Louis_Franchet_d%27Esp%C3%A8rey &amp; https://en.wikipedia.org/wiki/%C5%BDivojin_Mi%C5%A1i%C4%87</a:t>
            </a:r>
          </a:p>
          <a:p>
            <a:r>
              <a:rPr lang="en-GB" sz="1100" dirty="0"/>
              <a:t>Slide 37 - https://fakti.bg/en/bulgaria/913353-20-septemvri-1918-g-balgaria-moli-za-primirie</a:t>
            </a:r>
          </a:p>
          <a:p>
            <a:r>
              <a:rPr lang="en-GB" sz="1100" dirty="0"/>
              <a:t>Slide 38 - https://fakti.bg/en/world/811515-16-septemvri-1918-g-podvigat-na-deveta-plevenska-divizia-pri-doiran#goog_rewarded</a:t>
            </a:r>
          </a:p>
          <a:p>
            <a:r>
              <a:rPr lang="en-GB" sz="1100" dirty="0"/>
              <a:t>Slide 39 - https://en.wikipedia.org/wiki/Armistice_of_Salonica</a:t>
            </a:r>
            <a:endParaRPr lang="en-GB" sz="1400" dirty="0"/>
          </a:p>
          <a:p>
            <a:endParaRPr lang="en-GB" sz="1400" dirty="0"/>
          </a:p>
          <a:p>
            <a:endParaRPr lang="en-GB" sz="1400" dirty="0"/>
          </a:p>
          <a:p>
            <a:endParaRPr lang="en-GB" sz="1400" dirty="0"/>
          </a:p>
          <a:p>
            <a:endParaRPr lang="en-GB" sz="1400" dirty="0"/>
          </a:p>
          <a:p>
            <a:endParaRPr lang="en-GB" sz="1400" dirty="0"/>
          </a:p>
          <a:p>
            <a:endParaRPr lang="en-GB" sz="1400" dirty="0"/>
          </a:p>
          <a:p>
            <a:endParaRPr lang="en-GB" sz="1400" dirty="0"/>
          </a:p>
          <a:p>
            <a:endParaRPr lang="en-GB" sz="1400" dirty="0"/>
          </a:p>
          <a:p>
            <a:endParaRPr lang="en-GB" dirty="0"/>
          </a:p>
          <a:p>
            <a:endParaRPr lang="en-GB" dirty="0"/>
          </a:p>
        </p:txBody>
      </p:sp>
    </p:spTree>
    <p:extLst>
      <p:ext uri="{BB962C8B-B14F-4D97-AF65-F5344CB8AC3E}">
        <p14:creationId xmlns:p14="http://schemas.microsoft.com/office/powerpoint/2010/main" val="35785368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666</TotalTime>
  <Words>6335</Words>
  <Application>Microsoft Office PowerPoint</Application>
  <PresentationFormat>Widescreen</PresentationFormat>
  <Paragraphs>633</Paragraphs>
  <Slides>44</Slides>
  <Notes>44</Notes>
  <HiddenSlides>1</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44</vt:i4>
      </vt:variant>
    </vt:vector>
  </HeadingPairs>
  <TitlesOfParts>
    <vt:vector size="49" baseType="lpstr">
      <vt:lpstr>Aptos</vt:lpstr>
      <vt:lpstr>Aptos Display</vt:lpstr>
      <vt:lpstr>Arial</vt:lpstr>
      <vt:lpstr>Interface</vt:lpstr>
      <vt:lpstr>Office Theme</vt:lpstr>
      <vt:lpstr>PowerPoint Presentation</vt:lpstr>
      <vt:lpstr>Salonika Campaign 1915-1918</vt:lpstr>
      <vt:lpstr>Part 1   Salonika?</vt:lpstr>
      <vt:lpstr>PowerPoint Presentation</vt:lpstr>
      <vt:lpstr>Salonika = Thessaloniki</vt:lpstr>
      <vt:lpstr>PowerPoint Presentation</vt:lpstr>
      <vt:lpstr>The Great War/World War One</vt:lpstr>
      <vt:lpstr>Why were British troops in Salonika? (1)</vt:lpstr>
      <vt:lpstr>Why were British troops in Salonika? (2)</vt:lpstr>
      <vt:lpstr>PowerPoint Presentation</vt:lpstr>
      <vt:lpstr>Allied Forces Arrive (October 1915)</vt:lpstr>
      <vt:lpstr>The Great Retreat 1915-1916</vt:lpstr>
      <vt:lpstr>British Forces Arrive</vt:lpstr>
      <vt:lpstr>PowerPoint Presentation</vt:lpstr>
      <vt:lpstr>The Battle of Kosturino – December 1915</vt:lpstr>
      <vt:lpstr>You are in charge – what do you do next?</vt:lpstr>
      <vt:lpstr>The Birdcage</vt:lpstr>
      <vt:lpstr>What is a ‘Front’ or ‘Frontline’?</vt:lpstr>
      <vt:lpstr>PowerPoint Presentation</vt:lpstr>
      <vt:lpstr>Part 2   Living in the Birdcage</vt:lpstr>
      <vt:lpstr>Life for British Soldiers</vt:lpstr>
      <vt:lpstr>PowerPoint Presentation</vt:lpstr>
      <vt:lpstr>Malaria and Disease</vt:lpstr>
      <vt:lpstr>Boredom in the Birdcage</vt:lpstr>
      <vt:lpstr>Excitement in the Birdcage</vt:lpstr>
      <vt:lpstr>The Role of Animals</vt:lpstr>
      <vt:lpstr>Women and Nursing</vt:lpstr>
      <vt:lpstr>Soldiers From Around the World</vt:lpstr>
      <vt:lpstr>Key Leaders (1)</vt:lpstr>
      <vt:lpstr>British Positions in Salonika</vt:lpstr>
      <vt:lpstr>A Formidable Enemy…</vt:lpstr>
      <vt:lpstr>Doiran &amp; the Vardar</vt:lpstr>
      <vt:lpstr>The Struma Valley</vt:lpstr>
      <vt:lpstr>How Britain Views the Campaign</vt:lpstr>
      <vt:lpstr>Part 3   The Final Breakthrough  &amp; Legacy</vt:lpstr>
      <vt:lpstr>Key Leaders (2)</vt:lpstr>
      <vt:lpstr>A New Plan to Break Through… </vt:lpstr>
      <vt:lpstr>The Battle of Doiran 1918</vt:lpstr>
      <vt:lpstr>The Final Breakthrough!</vt:lpstr>
      <vt:lpstr>Armistice Signed</vt:lpstr>
      <vt:lpstr>Legacy of the Salonika Campaign</vt:lpstr>
      <vt:lpstr>Salonika Reunion Association</vt:lpstr>
      <vt:lpstr>Arthur Jack Hutt          ‘Pat’     1898-1978</vt:lpstr>
      <vt:lpstr>Image Sources</vt:lpstr>
    </vt:vector>
  </TitlesOfParts>
  <Manager>A Hutt</Manager>
  <Company>Salonika Campaign Society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Salonika Campaign - Britain's Forgotten Front</dc:title>
  <dc:subject>An introduction to the Salonika Campaign of World War One</dc:subject>
  <dc:creator>Salonika Campaign Society</dc:creator>
  <cp:keywords>History, World War One, The Great War</cp:keywords>
  <dc:description>Presentation materials prepared by the Salonika Campaign Society and free for schools to use and adapt.</dc:description>
  <cp:lastModifiedBy>A Hutt</cp:lastModifiedBy>
  <cp:revision>7</cp:revision>
  <dcterms:created xsi:type="dcterms:W3CDTF">2025-12-18T22:15:41Z</dcterms:created>
  <dcterms:modified xsi:type="dcterms:W3CDTF">2026-03-04T12:57:02Z</dcterms:modified>
  <cp:category>History, WW1</cp:category>
  <cp:contentStatus>Draft Version</cp:contentStatus>
</cp:coreProperties>
</file>