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9"/>
  </p:notesMasterIdLst>
  <p:sldIdLst>
    <p:sldId id="256" r:id="rId2"/>
    <p:sldId id="257" r:id="rId3"/>
    <p:sldId id="270" r:id="rId4"/>
    <p:sldId id="279" r:id="rId5"/>
    <p:sldId id="272" r:id="rId6"/>
    <p:sldId id="271" r:id="rId7"/>
    <p:sldId id="273" r:id="rId8"/>
    <p:sldId id="280" r:id="rId9"/>
    <p:sldId id="283" r:id="rId10"/>
    <p:sldId id="274" r:id="rId11"/>
    <p:sldId id="275" r:id="rId12"/>
    <p:sldId id="276" r:id="rId13"/>
    <p:sldId id="277" r:id="rId14"/>
    <p:sldId id="278" r:id="rId15"/>
    <p:sldId id="281" r:id="rId16"/>
    <p:sldId id="282"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F36DF4-9432-432D-B946-C89E82223DE7}" v="95" dt="2025-12-18T22:16:33.6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65436" autoAdjust="0"/>
  </p:normalViewPr>
  <p:slideViewPr>
    <p:cSldViewPr snapToGrid="0" showGuides="1">
      <p:cViewPr varScale="1">
        <p:scale>
          <a:sx n="101" d="100"/>
          <a:sy n="101" d="100"/>
        </p:scale>
        <p:origin x="207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611C9-66B6-4E4C-8D0F-9C0E403217AE}" type="datetimeFigureOut">
              <a:rPr lang="en-GB" smtClean="0"/>
              <a:t>18/12/2025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CCFD8-321C-45E9-A1EA-7811B7782FED}" type="slidenum">
              <a:rPr lang="en-GB" smtClean="0"/>
              <a:t>‹#›</a:t>
            </a:fld>
            <a:endParaRPr lang="en-GB"/>
          </a:p>
        </p:txBody>
      </p:sp>
    </p:spTree>
    <p:extLst>
      <p:ext uri="{BB962C8B-B14F-4D97-AF65-F5344CB8AC3E}">
        <p14:creationId xmlns:p14="http://schemas.microsoft.com/office/powerpoint/2010/main" val="132293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Emphasise that WWI was global, not just fought in France and Belgium. This campaign is sometimes called a “forgotten front,” which helps explain why pupils may not have heard of it before.</a:t>
            </a:r>
          </a:p>
        </p:txBody>
      </p:sp>
      <p:sp>
        <p:nvSpPr>
          <p:cNvPr id="4" name="Slide Number Placeholder 3"/>
          <p:cNvSpPr>
            <a:spLocks noGrp="1"/>
          </p:cNvSpPr>
          <p:nvPr>
            <p:ph type="sldNum" sz="quarter" idx="5"/>
          </p:nvPr>
        </p:nvSpPr>
        <p:spPr/>
        <p:txBody>
          <a:bodyPr/>
          <a:lstStyle/>
          <a:p>
            <a:fld id="{A23CCFD8-321C-45E9-A1EA-7811B7782FED}" type="slidenum">
              <a:rPr lang="en-GB" smtClean="0"/>
              <a:t>1</a:t>
            </a:fld>
            <a:endParaRPr lang="en-GB"/>
          </a:p>
        </p:txBody>
      </p:sp>
    </p:spTree>
    <p:extLst>
      <p:ext uri="{BB962C8B-B14F-4D97-AF65-F5344CB8AC3E}">
        <p14:creationId xmlns:p14="http://schemas.microsoft.com/office/powerpoint/2010/main" val="2501215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Emphasise that WWI was global, not just fought in France and Belgium. This campaign is sometimes called a “forgotten front,” which helps explain why pupils may not have heard of it before.</a:t>
            </a:r>
          </a:p>
        </p:txBody>
      </p:sp>
      <p:sp>
        <p:nvSpPr>
          <p:cNvPr id="4" name="Slide Number Placeholder 3"/>
          <p:cNvSpPr>
            <a:spLocks noGrp="1"/>
          </p:cNvSpPr>
          <p:nvPr>
            <p:ph type="sldNum" sz="quarter" idx="5"/>
          </p:nvPr>
        </p:nvSpPr>
        <p:spPr/>
        <p:txBody>
          <a:bodyPr/>
          <a:lstStyle/>
          <a:p>
            <a:fld id="{A23CCFD8-321C-45E9-A1EA-7811B7782FED}" type="slidenum">
              <a:rPr lang="en-GB" smtClean="0"/>
              <a:t>2</a:t>
            </a:fld>
            <a:endParaRPr lang="en-GB"/>
          </a:p>
        </p:txBody>
      </p:sp>
    </p:spTree>
    <p:extLst>
      <p:ext uri="{BB962C8B-B14F-4D97-AF65-F5344CB8AC3E}">
        <p14:creationId xmlns:p14="http://schemas.microsoft.com/office/powerpoint/2010/main" val="3061852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Use a map to show Greece, the Balkans, and the Mediterranean. Highlight that ports were crucial in WWI for moving men and materials.</a:t>
            </a:r>
          </a:p>
        </p:txBody>
      </p:sp>
      <p:sp>
        <p:nvSpPr>
          <p:cNvPr id="4" name="Slide Number Placeholder 3"/>
          <p:cNvSpPr>
            <a:spLocks noGrp="1"/>
          </p:cNvSpPr>
          <p:nvPr>
            <p:ph type="sldNum" sz="quarter" idx="5"/>
          </p:nvPr>
        </p:nvSpPr>
        <p:spPr/>
        <p:txBody>
          <a:bodyPr/>
          <a:lstStyle/>
          <a:p>
            <a:fld id="{A23CCFD8-321C-45E9-A1EA-7811B7782FED}" type="slidenum">
              <a:rPr lang="en-GB" smtClean="0"/>
              <a:t>3</a:t>
            </a:fld>
            <a:endParaRPr lang="en-GB"/>
          </a:p>
        </p:txBody>
      </p:sp>
    </p:spTree>
    <p:extLst>
      <p:ext uri="{BB962C8B-B14F-4D97-AF65-F5344CB8AC3E}">
        <p14:creationId xmlns:p14="http://schemas.microsoft.com/office/powerpoint/2010/main" val="358111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Explain alliances simply: who was on which side and why Serbia mattered. Note that Greece was officially neutral at first, which made the decision risky.</a:t>
            </a:r>
          </a:p>
          <a:p>
            <a:r>
              <a:rPr lang="en-GB" dirty="0"/>
              <a:t>Clarify the idea of a “front.” Explain that opening new fronts was meant to stretch enemy armies and reduce pressure elsewhere.</a:t>
            </a:r>
          </a:p>
        </p:txBody>
      </p:sp>
      <p:sp>
        <p:nvSpPr>
          <p:cNvPr id="4" name="Slide Number Placeholder 3"/>
          <p:cNvSpPr>
            <a:spLocks noGrp="1"/>
          </p:cNvSpPr>
          <p:nvPr>
            <p:ph type="sldNum" sz="quarter" idx="5"/>
          </p:nvPr>
        </p:nvSpPr>
        <p:spPr/>
        <p:txBody>
          <a:bodyPr/>
          <a:lstStyle/>
          <a:p>
            <a:fld id="{A23CCFD8-321C-45E9-A1EA-7811B7782FED}" type="slidenum">
              <a:rPr lang="en-GB" smtClean="0"/>
              <a:t>5</a:t>
            </a:fld>
            <a:endParaRPr lang="en-GB"/>
          </a:p>
        </p:txBody>
      </p:sp>
    </p:spTree>
    <p:extLst>
      <p:ext uri="{BB962C8B-B14F-4D97-AF65-F5344CB8AC3E}">
        <p14:creationId xmlns:p14="http://schemas.microsoft.com/office/powerpoint/2010/main" val="269122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Stress the frustration of arriving too late. This helps pupils understand why some people later criticised the campaign.</a:t>
            </a:r>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6</a:t>
            </a:fld>
            <a:endParaRPr lang="en-GB"/>
          </a:p>
        </p:txBody>
      </p:sp>
    </p:spTree>
    <p:extLst>
      <p:ext uri="{BB962C8B-B14F-4D97-AF65-F5344CB8AC3E}">
        <p14:creationId xmlns:p14="http://schemas.microsoft.com/office/powerpoint/2010/main" val="3609203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Compare this terrain to the Western Front. Discuss how geography affects warfare.</a:t>
            </a:r>
          </a:p>
        </p:txBody>
      </p:sp>
      <p:sp>
        <p:nvSpPr>
          <p:cNvPr id="4" name="Slide Number Placeholder 3"/>
          <p:cNvSpPr>
            <a:spLocks noGrp="1"/>
          </p:cNvSpPr>
          <p:nvPr>
            <p:ph type="sldNum" sz="quarter" idx="5"/>
          </p:nvPr>
        </p:nvSpPr>
        <p:spPr/>
        <p:txBody>
          <a:bodyPr/>
          <a:lstStyle/>
          <a:p>
            <a:fld id="{A23CCFD8-321C-45E9-A1EA-7811B7782FED}" type="slidenum">
              <a:rPr lang="en-GB" smtClean="0"/>
              <a:t>7</a:t>
            </a:fld>
            <a:endParaRPr lang="en-GB"/>
          </a:p>
        </p:txBody>
      </p:sp>
    </p:spTree>
    <p:extLst>
      <p:ext uri="{BB962C8B-B14F-4D97-AF65-F5344CB8AC3E}">
        <p14:creationId xmlns:p14="http://schemas.microsoft.com/office/powerpoint/2010/main" val="921604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Explain that malaria is spread by mosquitoes, not person to person. Emphasise that disease caused more casualties than enemy bullets on this front.</a:t>
            </a:r>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8</a:t>
            </a:fld>
            <a:endParaRPr lang="en-GB"/>
          </a:p>
        </p:txBody>
      </p:sp>
    </p:spTree>
    <p:extLst>
      <p:ext uri="{BB962C8B-B14F-4D97-AF65-F5344CB8AC3E}">
        <p14:creationId xmlns:p14="http://schemas.microsoft.com/office/powerpoint/2010/main" val="3480814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Point out how international this front was. Pupils may assume armies fought alone; this shows cooperation between nations.</a:t>
            </a:r>
          </a:p>
        </p:txBody>
      </p:sp>
      <p:sp>
        <p:nvSpPr>
          <p:cNvPr id="4" name="Slide Number Placeholder 3"/>
          <p:cNvSpPr>
            <a:spLocks noGrp="1"/>
          </p:cNvSpPr>
          <p:nvPr>
            <p:ph type="sldNum" sz="quarter" idx="5"/>
          </p:nvPr>
        </p:nvSpPr>
        <p:spPr/>
        <p:txBody>
          <a:bodyPr/>
          <a:lstStyle/>
          <a:p>
            <a:fld id="{A23CCFD8-321C-45E9-A1EA-7811B7782FED}" type="slidenum">
              <a:rPr lang="en-GB" smtClean="0"/>
              <a:t>9</a:t>
            </a:fld>
            <a:endParaRPr lang="en-GB"/>
          </a:p>
        </p:txBody>
      </p:sp>
    </p:spTree>
    <p:extLst>
      <p:ext uri="{BB962C8B-B14F-4D97-AF65-F5344CB8AC3E}">
        <p14:creationId xmlns:p14="http://schemas.microsoft.com/office/powerpoint/2010/main" val="3345067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Link this to earlier slides on terrain. Ask pupils to imagine daily life without proper shelter or supplies.</a:t>
            </a:r>
          </a:p>
        </p:txBody>
      </p:sp>
      <p:sp>
        <p:nvSpPr>
          <p:cNvPr id="4" name="Slide Number Placeholder 3"/>
          <p:cNvSpPr>
            <a:spLocks noGrp="1"/>
          </p:cNvSpPr>
          <p:nvPr>
            <p:ph type="sldNum" sz="quarter" idx="5"/>
          </p:nvPr>
        </p:nvSpPr>
        <p:spPr/>
        <p:txBody>
          <a:bodyPr/>
          <a:lstStyle/>
          <a:p>
            <a:fld id="{A23CCFD8-321C-45E9-A1EA-7811B7782FED}" type="slidenum">
              <a:rPr lang="en-GB" smtClean="0"/>
              <a:t>10</a:t>
            </a:fld>
            <a:endParaRPr lang="en-GB"/>
          </a:p>
        </p:txBody>
      </p:sp>
    </p:spTree>
    <p:extLst>
      <p:ext uri="{BB962C8B-B14F-4D97-AF65-F5344CB8AC3E}">
        <p14:creationId xmlns:p14="http://schemas.microsoft.com/office/powerpoint/2010/main" val="2410852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Highlight how technology had limits in WWI. Mules were reliable and could cope with conditions that machines could not.</a:t>
            </a:r>
          </a:p>
        </p:txBody>
      </p:sp>
      <p:sp>
        <p:nvSpPr>
          <p:cNvPr id="4" name="Slide Number Placeholder 3"/>
          <p:cNvSpPr>
            <a:spLocks noGrp="1"/>
          </p:cNvSpPr>
          <p:nvPr>
            <p:ph type="sldNum" sz="quarter" idx="5"/>
          </p:nvPr>
        </p:nvSpPr>
        <p:spPr/>
        <p:txBody>
          <a:bodyPr/>
          <a:lstStyle/>
          <a:p>
            <a:fld id="{A23CCFD8-321C-45E9-A1EA-7811B7782FED}" type="slidenum">
              <a:rPr lang="en-GB" smtClean="0"/>
              <a:t>11</a:t>
            </a:fld>
            <a:endParaRPr lang="en-GB"/>
          </a:p>
        </p:txBody>
      </p:sp>
    </p:spTree>
    <p:extLst>
      <p:ext uri="{BB962C8B-B14F-4D97-AF65-F5344CB8AC3E}">
        <p14:creationId xmlns:p14="http://schemas.microsoft.com/office/powerpoint/2010/main" val="936655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Mention organisations such as the Queen Alexandra’s Imperial Military Nursing Service. This is a good point to discuss women’s changing roles during the war.</a:t>
            </a:r>
          </a:p>
        </p:txBody>
      </p:sp>
      <p:sp>
        <p:nvSpPr>
          <p:cNvPr id="4" name="Slide Number Placeholder 3"/>
          <p:cNvSpPr>
            <a:spLocks noGrp="1"/>
          </p:cNvSpPr>
          <p:nvPr>
            <p:ph type="sldNum" sz="quarter" idx="5"/>
          </p:nvPr>
        </p:nvSpPr>
        <p:spPr/>
        <p:txBody>
          <a:bodyPr/>
          <a:lstStyle/>
          <a:p>
            <a:fld id="{A23CCFD8-321C-45E9-A1EA-7811B7782FED}" type="slidenum">
              <a:rPr lang="en-GB" smtClean="0"/>
              <a:t>12</a:t>
            </a:fld>
            <a:endParaRPr lang="en-GB"/>
          </a:p>
        </p:txBody>
      </p:sp>
    </p:spTree>
    <p:extLst>
      <p:ext uri="{BB962C8B-B14F-4D97-AF65-F5344CB8AC3E}">
        <p14:creationId xmlns:p14="http://schemas.microsoft.com/office/powerpoint/2010/main" val="2844952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Avoid focusing only on famous individuals. Emphasise collective effort and leadership responsibility. Reminder of the international nature of the campaign. </a:t>
            </a:r>
          </a:p>
        </p:txBody>
      </p:sp>
      <p:sp>
        <p:nvSpPr>
          <p:cNvPr id="4" name="Slide Number Placeholder 3"/>
          <p:cNvSpPr>
            <a:spLocks noGrp="1"/>
          </p:cNvSpPr>
          <p:nvPr>
            <p:ph type="sldNum" sz="quarter" idx="5"/>
          </p:nvPr>
        </p:nvSpPr>
        <p:spPr/>
        <p:txBody>
          <a:bodyPr/>
          <a:lstStyle/>
          <a:p>
            <a:fld id="{A23CCFD8-321C-45E9-A1EA-7811B7782FED}" type="slidenum">
              <a:rPr lang="en-GB" smtClean="0"/>
              <a:t>13</a:t>
            </a:fld>
            <a:endParaRPr lang="en-GB"/>
          </a:p>
        </p:txBody>
      </p:sp>
    </p:spTree>
    <p:extLst>
      <p:ext uri="{BB962C8B-B14F-4D97-AF65-F5344CB8AC3E}">
        <p14:creationId xmlns:p14="http://schemas.microsoft.com/office/powerpoint/2010/main" val="3477157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Explain that although Britain did not lead the breakthrough, its support mattered. Link Bulgaria’s surrender to the wider collapse of the enemy alliance.</a:t>
            </a:r>
          </a:p>
        </p:txBody>
      </p:sp>
      <p:sp>
        <p:nvSpPr>
          <p:cNvPr id="4" name="Slide Number Placeholder 3"/>
          <p:cNvSpPr>
            <a:spLocks noGrp="1"/>
          </p:cNvSpPr>
          <p:nvPr>
            <p:ph type="sldNum" sz="quarter" idx="5"/>
          </p:nvPr>
        </p:nvSpPr>
        <p:spPr/>
        <p:txBody>
          <a:bodyPr/>
          <a:lstStyle/>
          <a:p>
            <a:fld id="{A23CCFD8-321C-45E9-A1EA-7811B7782FED}" type="slidenum">
              <a:rPr lang="en-GB" smtClean="0"/>
              <a:t>14</a:t>
            </a:fld>
            <a:endParaRPr lang="en-GB"/>
          </a:p>
        </p:txBody>
      </p:sp>
    </p:spTree>
    <p:extLst>
      <p:ext uri="{BB962C8B-B14F-4D97-AF65-F5344CB8AC3E}">
        <p14:creationId xmlns:p14="http://schemas.microsoft.com/office/powerpoint/2010/main" val="4254634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Discuss media influence and public opinion. Ask why some campaigns become better remembered than others.</a:t>
            </a:r>
          </a:p>
        </p:txBody>
      </p:sp>
      <p:sp>
        <p:nvSpPr>
          <p:cNvPr id="4" name="Slide Number Placeholder 3"/>
          <p:cNvSpPr>
            <a:spLocks noGrp="1"/>
          </p:cNvSpPr>
          <p:nvPr>
            <p:ph type="sldNum" sz="quarter" idx="5"/>
          </p:nvPr>
        </p:nvSpPr>
        <p:spPr/>
        <p:txBody>
          <a:bodyPr/>
          <a:lstStyle/>
          <a:p>
            <a:fld id="{A23CCFD8-321C-45E9-A1EA-7811B7782FED}" type="slidenum">
              <a:rPr lang="en-GB" smtClean="0"/>
              <a:t>15</a:t>
            </a:fld>
            <a:endParaRPr lang="en-GB"/>
          </a:p>
        </p:txBody>
      </p:sp>
    </p:spTree>
    <p:extLst>
      <p:ext uri="{BB962C8B-B14F-4D97-AF65-F5344CB8AC3E}">
        <p14:creationId xmlns:p14="http://schemas.microsoft.com/office/powerpoint/2010/main" val="478425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Conclude by reinforcing the idea of global warfare and remembrance. You may wish to link this to war memorials or local history.</a:t>
            </a:r>
          </a:p>
        </p:txBody>
      </p:sp>
      <p:sp>
        <p:nvSpPr>
          <p:cNvPr id="4" name="Slide Number Placeholder 3"/>
          <p:cNvSpPr>
            <a:spLocks noGrp="1"/>
          </p:cNvSpPr>
          <p:nvPr>
            <p:ph type="sldNum" sz="quarter" idx="5"/>
          </p:nvPr>
        </p:nvSpPr>
        <p:spPr/>
        <p:txBody>
          <a:bodyPr/>
          <a:lstStyle/>
          <a:p>
            <a:fld id="{A23CCFD8-321C-45E9-A1EA-7811B7782FED}" type="slidenum">
              <a:rPr lang="en-GB" smtClean="0"/>
              <a:t>16</a:t>
            </a:fld>
            <a:endParaRPr lang="en-GB"/>
          </a:p>
        </p:txBody>
      </p:sp>
    </p:spTree>
    <p:extLst>
      <p:ext uri="{BB962C8B-B14F-4D97-AF65-F5344CB8AC3E}">
        <p14:creationId xmlns:p14="http://schemas.microsoft.com/office/powerpoint/2010/main" val="6183680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s://salonikacampaignsociety.org.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24A55A25-B958-BBCC-35A9-C55502C54F1B}"/>
              </a:ext>
            </a:extLst>
          </p:cNvPr>
          <p:cNvPicPr>
            <a:picLocks noChangeAspect="1" noChangeArrowheads="1"/>
          </p:cNvPicPr>
          <p:nvPr userDrawn="1"/>
        </p:nvPicPr>
        <p:blipFill>
          <a:blip r:embed="rId2">
            <a:alphaModFix amt="35000"/>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5A3CECF-FB03-5F91-70B3-BB3013E92C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052B2923-33D6-D7FF-4D7C-C72D2536CDE1}"/>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1" name="TextBox 10">
            <a:extLst>
              <a:ext uri="{FF2B5EF4-FFF2-40B4-BE49-F238E27FC236}">
                <a16:creationId xmlns:a16="http://schemas.microsoft.com/office/drawing/2014/main" id="{299BF083-332F-C2A4-775D-FD82A479953E}"/>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4"/>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3397106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7B21-374A-D90C-BFAC-50278A1028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D3EE3A-3721-DDD3-9220-286496AB93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CCB52F-D7B3-0B4C-8A81-48CD1BBD30BB}"/>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5" name="Footer Placeholder 4">
            <a:extLst>
              <a:ext uri="{FF2B5EF4-FFF2-40B4-BE49-F238E27FC236}">
                <a16:creationId xmlns:a16="http://schemas.microsoft.com/office/drawing/2014/main" id="{49EBF072-DF5B-3BA4-69BA-6736712E8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144AC0-A651-1E61-8041-33C99CFF8548}"/>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C3F055AA-4201-AE10-B788-E605FB5B5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0D580194-2AC7-B70C-1FF0-8B5D932633B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A8CD6DC0-3D5B-22C5-712D-989F2E343C99}"/>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665497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230A-FB78-2EBB-DEF2-627F7D7A21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91C9A3-A654-96E3-D443-E90E6E1403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1B393C-DF0E-83D5-4CC5-EEF79FF46DC1}"/>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5" name="Footer Placeholder 4">
            <a:extLst>
              <a:ext uri="{FF2B5EF4-FFF2-40B4-BE49-F238E27FC236}">
                <a16:creationId xmlns:a16="http://schemas.microsoft.com/office/drawing/2014/main" id="{ABC2D0A2-8DAD-B25B-D188-F517DF4D58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F8A0F3-A837-E6AF-914E-F0F327B76CE3}"/>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D0865454-6274-A20A-FEE5-E0659E85D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9D3DEDFC-EF85-703F-466A-3834BC3A94B8}"/>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51756C7E-B6F0-C4BC-EA91-E483BB8AD94C}"/>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827665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C13D-9AAE-2289-6E3A-5919C1BAFB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D58677-705A-99F2-F43E-D9C5BC26FD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7B7262-353C-A6A8-DE30-F385C8CB25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AB1ACA-9174-D353-6E4D-90B962615E2E}"/>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6" name="Footer Placeholder 5">
            <a:extLst>
              <a:ext uri="{FF2B5EF4-FFF2-40B4-BE49-F238E27FC236}">
                <a16:creationId xmlns:a16="http://schemas.microsoft.com/office/drawing/2014/main" id="{34759B7D-4BE3-9E91-32D3-770B9F6457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7C8CDD-022F-CE48-3399-8D6E5E545A9B}"/>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006C050D-B4D5-D931-505B-5E8F913C2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4BAD79B2-77CC-5580-2C58-270E7A99922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62F3141B-DFD5-BAD5-2ACD-0EE803E65228}"/>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854941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75D9-6DE3-7DA2-28D8-138CBED2B5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F60310-9188-599C-DAE2-1F01452028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DE21EC-279D-33FE-34A1-3AD7E94423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9694630-3D77-F67B-60ED-4BD71F8E7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9C1F2B-78B0-F437-2CDE-440E75F17F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0048C3-EACB-E6B6-AAA7-9D42C1237590}"/>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8" name="Footer Placeholder 7">
            <a:extLst>
              <a:ext uri="{FF2B5EF4-FFF2-40B4-BE49-F238E27FC236}">
                <a16:creationId xmlns:a16="http://schemas.microsoft.com/office/drawing/2014/main" id="{21B0A194-5CD7-162A-70A2-D496356C13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DCC406-C9E7-AFA8-56AE-45371A68D4CD}"/>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10" name="Picture 9">
            <a:extLst>
              <a:ext uri="{FF2B5EF4-FFF2-40B4-BE49-F238E27FC236}">
                <a16:creationId xmlns:a16="http://schemas.microsoft.com/office/drawing/2014/main" id="{66FAB7E8-C347-458B-1EED-9EBBC79168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11" name="TextBox 10">
            <a:extLst>
              <a:ext uri="{FF2B5EF4-FFF2-40B4-BE49-F238E27FC236}">
                <a16:creationId xmlns:a16="http://schemas.microsoft.com/office/drawing/2014/main" id="{A0C02BAB-BC66-3DDD-C6B9-944F038B1D2F}"/>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2" name="TextBox 11">
            <a:extLst>
              <a:ext uri="{FF2B5EF4-FFF2-40B4-BE49-F238E27FC236}">
                <a16:creationId xmlns:a16="http://schemas.microsoft.com/office/drawing/2014/main" id="{AD1BE87C-816A-2A8A-634A-DC17A8464435}"/>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933975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D8BA7-BE64-9326-4F14-EC1C69C77BF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4DD359-043D-6576-66BB-3D1A5F92C865}"/>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4" name="Footer Placeholder 3">
            <a:extLst>
              <a:ext uri="{FF2B5EF4-FFF2-40B4-BE49-F238E27FC236}">
                <a16:creationId xmlns:a16="http://schemas.microsoft.com/office/drawing/2014/main" id="{3E30B262-EE15-A49A-3822-B55178ACC1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896F25-A431-611F-275B-5D7686714B35}"/>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6" name="Picture 5">
            <a:extLst>
              <a:ext uri="{FF2B5EF4-FFF2-40B4-BE49-F238E27FC236}">
                <a16:creationId xmlns:a16="http://schemas.microsoft.com/office/drawing/2014/main" id="{074351F9-6CDD-3FDC-F50A-FD925E5B33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7" name="TextBox 6">
            <a:extLst>
              <a:ext uri="{FF2B5EF4-FFF2-40B4-BE49-F238E27FC236}">
                <a16:creationId xmlns:a16="http://schemas.microsoft.com/office/drawing/2014/main" id="{324F6F88-CC08-39AA-EE2E-BD2F3EA5ABB2}"/>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8" name="TextBox 7">
            <a:extLst>
              <a:ext uri="{FF2B5EF4-FFF2-40B4-BE49-F238E27FC236}">
                <a16:creationId xmlns:a16="http://schemas.microsoft.com/office/drawing/2014/main" id="{36DC7813-73D1-07C7-0D74-7EBE6AD71DCF}"/>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234336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CAA1D8-0679-B945-688D-DA2A9287AF75}"/>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3" name="Footer Placeholder 2">
            <a:extLst>
              <a:ext uri="{FF2B5EF4-FFF2-40B4-BE49-F238E27FC236}">
                <a16:creationId xmlns:a16="http://schemas.microsoft.com/office/drawing/2014/main" id="{116F287F-E5F3-4BBC-5B80-4D8A071516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BFBB54-FA4C-85E5-9664-2EE8E037BC06}"/>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5" name="Picture 4">
            <a:extLst>
              <a:ext uri="{FF2B5EF4-FFF2-40B4-BE49-F238E27FC236}">
                <a16:creationId xmlns:a16="http://schemas.microsoft.com/office/drawing/2014/main" id="{AF713684-4869-6444-EFC1-30FFF9537A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6" name="TextBox 5">
            <a:extLst>
              <a:ext uri="{FF2B5EF4-FFF2-40B4-BE49-F238E27FC236}">
                <a16:creationId xmlns:a16="http://schemas.microsoft.com/office/drawing/2014/main" id="{E1D3DA0D-CCB7-415A-EC3D-BEEED68EE49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7" name="TextBox 6">
            <a:extLst>
              <a:ext uri="{FF2B5EF4-FFF2-40B4-BE49-F238E27FC236}">
                <a16:creationId xmlns:a16="http://schemas.microsoft.com/office/drawing/2014/main" id="{22CB12B9-431C-EAF4-BB21-14CB1F5FC5D6}"/>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32955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1C8F7-A51B-8E4C-4C9E-767455982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990FE9-2985-6E51-6C7C-E3C1584495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F8AA93-5A55-55D0-DFCB-9BF59D0F0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4534B-A1FB-690E-A38C-D51BD818A421}"/>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6" name="Footer Placeholder 5">
            <a:extLst>
              <a:ext uri="{FF2B5EF4-FFF2-40B4-BE49-F238E27FC236}">
                <a16:creationId xmlns:a16="http://schemas.microsoft.com/office/drawing/2014/main" id="{D349112B-3027-2A04-13B8-4BA0A76587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9A946F-54D2-3274-5F25-7C178B475F61}"/>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69045D16-DECF-ECAF-365E-2DBA8D6606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DD81B167-2585-EB76-E758-CD8B674B0C44}"/>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5882ECFC-97DE-8219-09AA-934D7E08090A}"/>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255917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6AD8-75A6-63EF-FA91-33499C6647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8B70F-A67C-4F59-7CD9-0CB4AC1BA2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5C67FC-6AC0-93F6-9CEB-56D325EAA7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C74C8A-A10E-216B-B5F5-38BBB56F183E}"/>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6" name="Footer Placeholder 5">
            <a:extLst>
              <a:ext uri="{FF2B5EF4-FFF2-40B4-BE49-F238E27FC236}">
                <a16:creationId xmlns:a16="http://schemas.microsoft.com/office/drawing/2014/main" id="{7E8A4DC7-B639-8259-F283-C2709F77EB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B81149-210A-7CFB-03AA-7C2991C86FC4}"/>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AF0DCA0E-D749-286E-AB93-401228B6A4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EB2175E8-375A-C883-E6FB-96B3DDD57BD7}"/>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D7F68921-58A1-1AEF-64DB-0A6997F0F3EB}"/>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46426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06F79-CE8A-3F42-242D-6DB3E9AAB7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A84022-8BF9-CDDB-3733-EB89CB88C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88EFE7-6A88-3F90-BE37-CB0815C74239}"/>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5" name="Footer Placeholder 4">
            <a:extLst>
              <a:ext uri="{FF2B5EF4-FFF2-40B4-BE49-F238E27FC236}">
                <a16:creationId xmlns:a16="http://schemas.microsoft.com/office/drawing/2014/main" id="{3C8F8941-D1B4-1AB0-7A68-6EC37B8F0D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CAF6A5-A4BD-B323-5DFA-1E25E0D07818}"/>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0F440D48-CBB7-1F92-56CB-AC7EEEDDF2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1A6FC4BB-8B40-857F-AD30-EAAD9AE0A375}"/>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0FB2136A-F8AB-CB0E-94E0-BA5AB67A3F69}"/>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64367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5C2619-E0C6-7D05-A87D-0A49EC1E29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CA0F74-2B08-CC4B-6F6A-8BA1F7AD1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31AA59-65F5-8FCB-FB0A-AF400CDE5017}"/>
              </a:ext>
            </a:extLst>
          </p:cNvPr>
          <p:cNvSpPr>
            <a:spLocks noGrp="1"/>
          </p:cNvSpPr>
          <p:nvPr>
            <p:ph type="dt" sz="half" idx="10"/>
          </p:nvPr>
        </p:nvSpPr>
        <p:spPr/>
        <p:txBody>
          <a:bodyPr/>
          <a:lstStyle/>
          <a:p>
            <a:fld id="{16A30172-2FCD-4D4B-A4A6-9F82075A58E8}" type="datetimeFigureOut">
              <a:rPr lang="en-GB" smtClean="0"/>
              <a:t>18/12/2025</a:t>
            </a:fld>
            <a:endParaRPr lang="en-GB"/>
          </a:p>
        </p:txBody>
      </p:sp>
      <p:sp>
        <p:nvSpPr>
          <p:cNvPr id="5" name="Footer Placeholder 4">
            <a:extLst>
              <a:ext uri="{FF2B5EF4-FFF2-40B4-BE49-F238E27FC236}">
                <a16:creationId xmlns:a16="http://schemas.microsoft.com/office/drawing/2014/main" id="{5FB7BB7B-3C33-8539-6C6D-F985AECD4C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2DA93-B97A-0C3F-B399-4FBEE266B6C8}"/>
              </a:ext>
            </a:extLst>
          </p:cNvPr>
          <p:cNvSpPr>
            <a:spLocks noGrp="1"/>
          </p:cNvSpPr>
          <p:nvPr>
            <p:ph type="sldNum" sz="quarter" idx="12"/>
          </p:nvPr>
        </p:nvSpPr>
        <p:spPr/>
        <p:txBody>
          <a:bodyPr/>
          <a:lstStyle/>
          <a:p>
            <a:fld id="{15B6B7EA-10DC-4A62-A2C6-8FBD6DAEA9BB}" type="slidenum">
              <a:rPr lang="en-GB" smtClean="0"/>
              <a:t>‹#›</a:t>
            </a:fld>
            <a:endParaRPr lang="en-GB"/>
          </a:p>
        </p:txBody>
      </p:sp>
    </p:spTree>
    <p:extLst>
      <p:ext uri="{BB962C8B-B14F-4D97-AF65-F5344CB8AC3E}">
        <p14:creationId xmlns:p14="http://schemas.microsoft.com/office/powerpoint/2010/main" val="46019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E709BF94-F2B0-196E-E4EF-90326008AFF8}"/>
              </a:ext>
            </a:extLst>
          </p:cNvPr>
          <p:cNvPicPr>
            <a:picLocks noChangeAspect="1" noChangeArrowheads="1"/>
          </p:cNvPicPr>
          <p:nvPr userDrawn="1"/>
        </p:nvPicPr>
        <p:blipFill>
          <a:blip r:embed="rId13">
            <a:alphaModFix amt="35000"/>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264AB8A3-C8E1-7ADA-4286-01B4824D79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98C918-59FC-F9BA-50C7-5D6AC5806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30F384-0FC6-F430-6197-17D04C0B11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30172-2FCD-4D4B-A4A6-9F82075A58E8}" type="datetimeFigureOut">
              <a:rPr lang="en-GB" smtClean="0"/>
              <a:t>18/12/2025</a:t>
            </a:fld>
            <a:endParaRPr lang="en-GB"/>
          </a:p>
        </p:txBody>
      </p:sp>
      <p:sp>
        <p:nvSpPr>
          <p:cNvPr id="5" name="Footer Placeholder 4">
            <a:extLst>
              <a:ext uri="{FF2B5EF4-FFF2-40B4-BE49-F238E27FC236}">
                <a16:creationId xmlns:a16="http://schemas.microsoft.com/office/drawing/2014/main" id="{610F4041-7AF8-5313-265C-8A5FC01E56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796EAE5-0D0B-F82A-E53E-253BAE18C3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B6B7EA-10DC-4A62-A2C6-8FBD6DAEA9BB}" type="slidenum">
              <a:rPr lang="en-GB" smtClean="0"/>
              <a:t>‹#›</a:t>
            </a:fld>
            <a:endParaRPr lang="en-GB"/>
          </a:p>
        </p:txBody>
      </p:sp>
    </p:spTree>
    <p:extLst>
      <p:ext uri="{BB962C8B-B14F-4D97-AF65-F5344CB8AC3E}">
        <p14:creationId xmlns:p14="http://schemas.microsoft.com/office/powerpoint/2010/main" val="1016728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earth.google.com/web/data=MkEKPwo9CiExdU12U2NkVUphb1hjR2NLSWQ5WDZ1aWVrZTEzWXc3czcSFgoUMEREN0YwNEU2MzNDNjZDOTkzQzQgAUICCABKCAiNgvK8BBAB" TargetMode="Externa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49WAjn744hE?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hyperlink" Target="https://www.iwm.org.uk/collections/item/object/205091142" TargetMode="External"/><Relationship Id="rId13" Type="http://schemas.openxmlformats.org/officeDocument/2006/relationships/hyperlink" Target="https://www.iwm.org.uk/collections/item/object/205297517" TargetMode="External"/><Relationship Id="rId3" Type="http://schemas.openxmlformats.org/officeDocument/2006/relationships/hyperlink" Target="https://collection.nam.ac.uk/detail.php?acc=1978-11-157-29-6" TargetMode="External"/><Relationship Id="rId7" Type="http://schemas.openxmlformats.org/officeDocument/2006/relationships/hyperlink" Target="https://collection.nam.ac.uk/detail.php?acc=1999-10-8-6" TargetMode="External"/><Relationship Id="rId12" Type="http://schemas.openxmlformats.org/officeDocument/2006/relationships/hyperlink" Target="https://www.iwm.org.uk/collections/item/object/205212919" TargetMode="External"/><Relationship Id="rId17" Type="http://schemas.openxmlformats.org/officeDocument/2006/relationships/hyperlink" Target="https://en.wikipedia.org/wiki/Louis_Franchet_d%27Esp%C3%A8rey" TargetMode="External"/><Relationship Id="rId2" Type="http://schemas.openxmlformats.org/officeDocument/2006/relationships/hyperlink" Target="https://salonikacampaignsociety.org.uk/" TargetMode="External"/><Relationship Id="rId16" Type="http://schemas.openxmlformats.org/officeDocument/2006/relationships/hyperlink" Target="https://www.iwm.org.uk/collections/item/object/205221850" TargetMode="External"/><Relationship Id="rId1" Type="http://schemas.openxmlformats.org/officeDocument/2006/relationships/slideLayout" Target="../slideLayouts/slideLayout2.xml"/><Relationship Id="rId6" Type="http://schemas.openxmlformats.org/officeDocument/2006/relationships/hyperlink" Target="https://collection.nam.ac.uk/detail.php?acc=1978-11-157-11-30" TargetMode="External"/><Relationship Id="rId11" Type="http://schemas.openxmlformats.org/officeDocument/2006/relationships/hyperlink" Target="https://www.iwm.org.uk/collections/item/object/205217043" TargetMode="External"/><Relationship Id="rId5" Type="http://schemas.openxmlformats.org/officeDocument/2006/relationships/hyperlink" Target="https://www.reddit.com/r/imaginarymaps/comments/mtjxm1/no_lore_map_of_the_balkans_before_the_great_war/" TargetMode="External"/><Relationship Id="rId15" Type="http://schemas.openxmlformats.org/officeDocument/2006/relationships/hyperlink" Target="https://www.iwm.org.uk/collections/item/object/205297499" TargetMode="External"/><Relationship Id="rId10" Type="http://schemas.openxmlformats.org/officeDocument/2006/relationships/hyperlink" Target="https://www.cwgc.org/our-work/blog/battles-birdcages-and-boredom-in-the-balkans-the-salonika-campaign/" TargetMode="External"/><Relationship Id="rId4" Type="http://schemas.openxmlformats.org/officeDocument/2006/relationships/hyperlink" Target="https://archives.territoiredebelfort.fr/media/fee7d4c4-680b-48b4-ac01-fcd8f4b9f66d.pdf" TargetMode="External"/><Relationship Id="rId9" Type="http://schemas.openxmlformats.org/officeDocument/2006/relationships/hyperlink" Target="https://en.wikipedia.org/wiki/Mosquito#/media/File:Aedes_aegypti.jpg" TargetMode="External"/><Relationship Id="rId14" Type="http://schemas.openxmlformats.org/officeDocument/2006/relationships/hyperlink" Target="https://www.iwm.org.uk/collections/item/object/20538004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EA251D-E1A1-6600-AC1B-57D1E519C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A0BF99-13E3-088E-094D-5C636C824EC6}"/>
              </a:ext>
            </a:extLst>
          </p:cNvPr>
          <p:cNvSpPr txBox="1"/>
          <p:nvPr/>
        </p:nvSpPr>
        <p:spPr>
          <a:xfrm>
            <a:off x="5775960" y="1617660"/>
            <a:ext cx="5722620" cy="2277547"/>
          </a:xfrm>
          <a:prstGeom prst="rect">
            <a:avLst/>
          </a:prstGeom>
          <a:noFill/>
        </p:spPr>
        <p:txBody>
          <a:bodyPr wrap="square" rtlCol="0">
            <a:spAutoFit/>
          </a:bodyPr>
          <a:lstStyle/>
          <a:p>
            <a:pPr algn="ctr"/>
            <a:r>
              <a:rPr lang="en-GB" sz="8800" b="1" dirty="0">
                <a:latin typeface="+mj-lt"/>
                <a:ea typeface="Tahoma" panose="020B0604030504040204" pitchFamily="34" charset="0"/>
                <a:cs typeface="Tahoma" panose="020B0604030504040204" pitchFamily="34" charset="0"/>
              </a:rPr>
              <a:t>Salonika</a:t>
            </a:r>
          </a:p>
          <a:p>
            <a:pPr algn="ctr"/>
            <a:r>
              <a:rPr lang="en-GB" sz="5400" b="1" dirty="0">
                <a:latin typeface="+mj-lt"/>
                <a:ea typeface="Tahoma" panose="020B0604030504040204" pitchFamily="34" charset="0"/>
                <a:cs typeface="Tahoma" panose="020B0604030504040204" pitchFamily="34" charset="0"/>
              </a:rPr>
              <a:t>1915-1918</a:t>
            </a:r>
          </a:p>
        </p:txBody>
      </p:sp>
    </p:spTree>
    <p:extLst>
      <p:ext uri="{BB962C8B-B14F-4D97-AF65-F5344CB8AC3E}">
        <p14:creationId xmlns:p14="http://schemas.microsoft.com/office/powerpoint/2010/main" val="3639737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369A-F098-14D8-8FDF-C60A9D41FC92}"/>
              </a:ext>
            </a:extLst>
          </p:cNvPr>
          <p:cNvSpPr>
            <a:spLocks noGrp="1"/>
          </p:cNvSpPr>
          <p:nvPr>
            <p:ph type="title"/>
          </p:nvPr>
        </p:nvSpPr>
        <p:spPr>
          <a:xfrm>
            <a:off x="838200" y="365125"/>
            <a:ext cx="10515600" cy="1325563"/>
          </a:xfrm>
        </p:spPr>
        <p:txBody>
          <a:bodyPr anchor="ctr">
            <a:normAutofit/>
          </a:bodyPr>
          <a:lstStyle/>
          <a:p>
            <a:r>
              <a:rPr lang="en-GB" b="1" dirty="0"/>
              <a:t>Salonika Campaign 1915-1918</a:t>
            </a:r>
          </a:p>
        </p:txBody>
      </p:sp>
      <p:pic>
        <p:nvPicPr>
          <p:cNvPr id="2054" name="Picture 6">
            <a:extLst>
              <a:ext uri="{FF2B5EF4-FFF2-40B4-BE49-F238E27FC236}">
                <a16:creationId xmlns:a16="http://schemas.microsoft.com/office/drawing/2014/main" id="{46203985-CEC3-05BE-E1E4-19A74E37CD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242940" y="1294448"/>
            <a:ext cx="6516000" cy="5033689"/>
          </a:xfrm>
          <a:prstGeom prst="rect">
            <a:avLst/>
          </a:prstGeom>
          <a:solidFill>
            <a:srgbClr val="FFFFFF"/>
          </a:solidFill>
        </p:spPr>
      </p:pic>
      <p:sp>
        <p:nvSpPr>
          <p:cNvPr id="3" name="Content Placeholder 2">
            <a:extLst>
              <a:ext uri="{FF2B5EF4-FFF2-40B4-BE49-F238E27FC236}">
                <a16:creationId xmlns:a16="http://schemas.microsoft.com/office/drawing/2014/main" id="{1E7546B5-6839-9EFB-FB48-EF495D0A427F}"/>
              </a:ext>
            </a:extLst>
          </p:cNvPr>
          <p:cNvSpPr>
            <a:spLocks noGrp="1"/>
          </p:cNvSpPr>
          <p:nvPr>
            <p:ph sz="half" idx="2"/>
          </p:nvPr>
        </p:nvSpPr>
        <p:spPr>
          <a:xfrm>
            <a:off x="6842760" y="1690688"/>
            <a:ext cx="5181600" cy="4351338"/>
          </a:xfrm>
        </p:spPr>
        <p:txBody>
          <a:bodyPr>
            <a:normAutofit/>
          </a:bodyPr>
          <a:lstStyle/>
          <a:p>
            <a:r>
              <a:rPr lang="en-GB" dirty="0"/>
              <a:t>The Salonika Campaign was part of the First World War and was fought from 1915 to 1918. British soldiers fought alongside allies in Greece, far from the better-known battles in France.</a:t>
            </a:r>
          </a:p>
        </p:txBody>
      </p:sp>
    </p:spTree>
    <p:extLst>
      <p:ext uri="{BB962C8B-B14F-4D97-AF65-F5344CB8AC3E}">
        <p14:creationId xmlns:p14="http://schemas.microsoft.com/office/powerpoint/2010/main" val="1998112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5BB28-4028-03FF-5BF2-61D4B106CB9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F10E41A-8ECC-4FEC-0217-213C5CCB1CC7}"/>
              </a:ext>
            </a:extLst>
          </p:cNvPr>
          <p:cNvPicPr>
            <a:picLocks noChangeAspect="1"/>
          </p:cNvPicPr>
          <p:nvPr/>
        </p:nvPicPr>
        <p:blipFill>
          <a:blip r:embed="rId3">
            <a:alphaModFix/>
          </a:blip>
          <a:stretch>
            <a:fillRect/>
          </a:stretch>
        </p:blipFill>
        <p:spPr>
          <a:xfrm>
            <a:off x="7985359" y="1427591"/>
            <a:ext cx="3900144" cy="2879143"/>
          </a:xfrm>
          <a:prstGeom prst="rect">
            <a:avLst/>
          </a:prstGeom>
        </p:spPr>
      </p:pic>
      <p:pic>
        <p:nvPicPr>
          <p:cNvPr id="10" name="Picture 9">
            <a:extLst>
              <a:ext uri="{FF2B5EF4-FFF2-40B4-BE49-F238E27FC236}">
                <a16:creationId xmlns:a16="http://schemas.microsoft.com/office/drawing/2014/main" id="{091DCB9E-492F-4EA7-1565-3D641CC20492}"/>
              </a:ext>
            </a:extLst>
          </p:cNvPr>
          <p:cNvPicPr>
            <a:picLocks noChangeAspect="1"/>
          </p:cNvPicPr>
          <p:nvPr/>
        </p:nvPicPr>
        <p:blipFill>
          <a:blip r:embed="rId4"/>
          <a:stretch>
            <a:fillRect/>
          </a:stretch>
        </p:blipFill>
        <p:spPr>
          <a:xfrm>
            <a:off x="356557" y="1427591"/>
            <a:ext cx="3632887" cy="2879143"/>
          </a:xfrm>
          <a:prstGeom prst="rect">
            <a:avLst/>
          </a:prstGeom>
        </p:spPr>
      </p:pic>
      <p:sp>
        <p:nvSpPr>
          <p:cNvPr id="2" name="Title 1">
            <a:extLst>
              <a:ext uri="{FF2B5EF4-FFF2-40B4-BE49-F238E27FC236}">
                <a16:creationId xmlns:a16="http://schemas.microsoft.com/office/drawing/2014/main" id="{7CD88F46-E10C-C27D-F2E3-D689521898EB}"/>
              </a:ext>
            </a:extLst>
          </p:cNvPr>
          <p:cNvSpPr>
            <a:spLocks noGrp="1"/>
          </p:cNvSpPr>
          <p:nvPr>
            <p:ph type="title"/>
          </p:nvPr>
        </p:nvSpPr>
        <p:spPr/>
        <p:txBody>
          <a:bodyPr/>
          <a:lstStyle/>
          <a:p>
            <a:r>
              <a:rPr lang="en-GB" b="1" dirty="0"/>
              <a:t>Where Is Salonika?</a:t>
            </a:r>
          </a:p>
        </p:txBody>
      </p:sp>
      <p:sp>
        <p:nvSpPr>
          <p:cNvPr id="3" name="Content Placeholder 2">
            <a:extLst>
              <a:ext uri="{FF2B5EF4-FFF2-40B4-BE49-F238E27FC236}">
                <a16:creationId xmlns:a16="http://schemas.microsoft.com/office/drawing/2014/main" id="{1BCBF0AE-1908-D482-3DCF-993BA64F257E}"/>
              </a:ext>
            </a:extLst>
          </p:cNvPr>
          <p:cNvSpPr>
            <a:spLocks noGrp="1"/>
          </p:cNvSpPr>
          <p:nvPr>
            <p:ph idx="1"/>
          </p:nvPr>
        </p:nvSpPr>
        <p:spPr>
          <a:xfrm>
            <a:off x="838200" y="4504656"/>
            <a:ext cx="10515600" cy="1603375"/>
          </a:xfrm>
        </p:spPr>
        <p:txBody>
          <a:bodyPr>
            <a:normAutofit/>
          </a:bodyPr>
          <a:lstStyle/>
          <a:p>
            <a:r>
              <a:rPr lang="en-GB" dirty="0"/>
              <a:t>Salonika, now called Thessaloniki, is a port city in northern Greece. Its harbour made it an important place for Allied ships to land troops and supplies.</a:t>
            </a:r>
          </a:p>
        </p:txBody>
      </p:sp>
      <p:pic>
        <p:nvPicPr>
          <p:cNvPr id="3074" name="Picture 2" descr="The Salonika front, 1915-1918 | NZHistory, New Zealand history online">
            <a:extLst>
              <a:ext uri="{FF2B5EF4-FFF2-40B4-BE49-F238E27FC236}">
                <a16:creationId xmlns:a16="http://schemas.microsoft.com/office/drawing/2014/main" id="{B63371EA-C448-834C-D0F3-A0F36C0829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749" y="1427591"/>
            <a:ext cx="3419409" cy="2879143"/>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3468AB81-2264-5AE1-854C-42614321E876}"/>
              </a:ext>
            </a:extLst>
          </p:cNvPr>
          <p:cNvCxnSpPr>
            <a:cxnSpLocks/>
          </p:cNvCxnSpPr>
          <p:nvPr/>
        </p:nvCxnSpPr>
        <p:spPr>
          <a:xfrm flipH="1" flipV="1">
            <a:off x="2794467" y="3330039"/>
            <a:ext cx="2108401" cy="1214723"/>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1B96E960-4A1C-767A-BA05-444ABEE74F0A}"/>
              </a:ext>
            </a:extLst>
          </p:cNvPr>
          <p:cNvCxnSpPr>
            <a:cxnSpLocks/>
          </p:cNvCxnSpPr>
          <p:nvPr/>
        </p:nvCxnSpPr>
        <p:spPr>
          <a:xfrm flipV="1">
            <a:off x="5253789" y="3152304"/>
            <a:ext cx="560271" cy="1392458"/>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7153AC5F-65EF-A124-4BC7-451B0A9983D1}"/>
              </a:ext>
            </a:extLst>
          </p:cNvPr>
          <p:cNvGrpSpPr/>
          <p:nvPr/>
        </p:nvGrpSpPr>
        <p:grpSpPr>
          <a:xfrm>
            <a:off x="0" y="3937400"/>
            <a:ext cx="1047527" cy="1213441"/>
            <a:chOff x="10152104" y="365125"/>
            <a:chExt cx="1604319" cy="1933412"/>
          </a:xfrm>
        </p:grpSpPr>
        <p:pic>
          <p:nvPicPr>
            <p:cNvPr id="8" name="Picture 7" descr="Globe from outer space">
              <a:hlinkClick r:id="rId6"/>
              <a:extLst>
                <a:ext uri="{FF2B5EF4-FFF2-40B4-BE49-F238E27FC236}">
                  <a16:creationId xmlns:a16="http://schemas.microsoft.com/office/drawing/2014/main" id="{C80E9A8A-21AF-F0E6-7947-41CE164BD48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a:xfrm>
              <a:off x="10392032" y="365125"/>
              <a:ext cx="1124465" cy="1099751"/>
            </a:xfrm>
            <a:prstGeom prst="rect">
              <a:avLst/>
            </a:prstGeom>
          </p:spPr>
        </p:pic>
        <p:sp>
          <p:nvSpPr>
            <p:cNvPr id="11" name="TextBox 10">
              <a:extLst>
                <a:ext uri="{FF2B5EF4-FFF2-40B4-BE49-F238E27FC236}">
                  <a16:creationId xmlns:a16="http://schemas.microsoft.com/office/drawing/2014/main" id="{086EA9EC-CDAC-B72C-CC25-9099FA5EC4BA}"/>
                </a:ext>
              </a:extLst>
            </p:cNvPr>
            <p:cNvSpPr txBox="1"/>
            <p:nvPr/>
          </p:nvSpPr>
          <p:spPr>
            <a:xfrm>
              <a:off x="10152104" y="1464875"/>
              <a:ext cx="1604319" cy="833662"/>
            </a:xfrm>
            <a:prstGeom prst="rect">
              <a:avLst/>
            </a:prstGeom>
            <a:noFill/>
          </p:spPr>
          <p:txBody>
            <a:bodyPr wrap="square" rtlCol="0">
              <a:spAutoFit/>
            </a:bodyPr>
            <a:lstStyle/>
            <a:p>
              <a:pPr algn="ctr"/>
              <a:r>
                <a:rPr lang="en-GB" sz="1400" dirty="0"/>
                <a:t>Google Earth</a:t>
              </a:r>
            </a:p>
          </p:txBody>
        </p:sp>
      </p:grpSp>
    </p:spTree>
    <p:extLst>
      <p:ext uri="{BB962C8B-B14F-4D97-AF65-F5344CB8AC3E}">
        <p14:creationId xmlns:p14="http://schemas.microsoft.com/office/powerpoint/2010/main" val="349850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75BB28-4028-03FF-5BF2-61D4B106CB96}"/>
            </a:ext>
          </a:extLst>
        </p:cNvPr>
        <p:cNvGrpSpPr/>
        <p:nvPr/>
      </p:nvGrpSpPr>
      <p:grpSpPr>
        <a:xfrm>
          <a:off x="0" y="0"/>
          <a:ext cx="0" cy="0"/>
          <a:chOff x="0" y="0"/>
          <a:chExt cx="0" cy="0"/>
        </a:xfrm>
      </p:grpSpPr>
      <p:pic>
        <p:nvPicPr>
          <p:cNvPr id="10" name="Online Media 9" title="Salonika Is Impregnable - Arrival Of Troops At The Gibraltar Of The Balkans (1915)">
            <a:hlinkClick r:id="" action="ppaction://media"/>
            <a:extLst>
              <a:ext uri="{FF2B5EF4-FFF2-40B4-BE49-F238E27FC236}">
                <a16:creationId xmlns:a16="http://schemas.microsoft.com/office/drawing/2014/main" id="{5CBD3B2E-6EBA-05C0-9B4E-D9CC39D45CBF}"/>
              </a:ext>
            </a:extLst>
          </p:cNvPr>
          <p:cNvPicPr>
            <a:picLocks noRot="1" noChangeAspect="1"/>
          </p:cNvPicPr>
          <p:nvPr>
            <a:videoFile r:link="rId1"/>
          </p:nvPr>
        </p:nvPicPr>
        <p:blipFill>
          <a:blip r:embed="rId3"/>
          <a:stretch>
            <a:fillRect/>
          </a:stretch>
        </p:blipFill>
        <p:spPr>
          <a:xfrm>
            <a:off x="1532965" y="6724"/>
            <a:ext cx="9135035" cy="6851276"/>
          </a:xfrm>
          <a:prstGeom prst="rect">
            <a:avLst/>
          </a:prstGeom>
        </p:spPr>
      </p:pic>
      <p:sp>
        <p:nvSpPr>
          <p:cNvPr id="3" name="Content Placeholder 2">
            <a:extLst>
              <a:ext uri="{FF2B5EF4-FFF2-40B4-BE49-F238E27FC236}">
                <a16:creationId xmlns:a16="http://schemas.microsoft.com/office/drawing/2014/main" id="{1BCBF0AE-1908-D482-3DCF-993BA64F257E}"/>
              </a:ext>
            </a:extLst>
          </p:cNvPr>
          <p:cNvSpPr>
            <a:spLocks noGrp="1"/>
          </p:cNvSpPr>
          <p:nvPr>
            <p:ph idx="1"/>
          </p:nvPr>
        </p:nvSpPr>
        <p:spPr>
          <a:xfrm>
            <a:off x="0" y="5920388"/>
            <a:ext cx="12192000" cy="480412"/>
          </a:xfrm>
        </p:spPr>
        <p:txBody>
          <a:bodyPr>
            <a:normAutofit fontScale="92500" lnSpcReduction="10000"/>
          </a:bodyPr>
          <a:lstStyle/>
          <a:p>
            <a:pPr marL="0" indent="0" algn="ctr">
              <a:buNone/>
            </a:pPr>
            <a:r>
              <a:rPr lang="en-GB" sz="3200" b="1" dirty="0">
                <a:solidFill>
                  <a:schemeClr val="bg1"/>
                </a:solidFill>
              </a:rPr>
              <a:t>French troops arrive in Salonika, 1915</a:t>
            </a:r>
          </a:p>
        </p:txBody>
      </p:sp>
    </p:spTree>
    <p:extLst>
      <p:ext uri="{BB962C8B-B14F-4D97-AF65-F5344CB8AC3E}">
        <p14:creationId xmlns:p14="http://schemas.microsoft.com/office/powerpoint/2010/main" val="107132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C932-40E3-3D0E-0AE7-E9E8729A3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C3220-DB5D-DFA3-B4B2-538525792278}"/>
              </a:ext>
            </a:extLst>
          </p:cNvPr>
          <p:cNvSpPr>
            <a:spLocks noGrp="1"/>
          </p:cNvSpPr>
          <p:nvPr>
            <p:ph type="title"/>
          </p:nvPr>
        </p:nvSpPr>
        <p:spPr>
          <a:xfrm>
            <a:off x="838200" y="365125"/>
            <a:ext cx="10515600" cy="1325563"/>
          </a:xfrm>
        </p:spPr>
        <p:txBody>
          <a:bodyPr anchor="ctr">
            <a:normAutofit/>
          </a:bodyPr>
          <a:lstStyle/>
          <a:p>
            <a:r>
              <a:rPr lang="en-GB" b="1" dirty="0"/>
              <a:t>Events Leading to British Involvement</a:t>
            </a:r>
          </a:p>
        </p:txBody>
      </p:sp>
      <p:pic>
        <p:nvPicPr>
          <p:cNvPr id="4100" name="Picture 4" descr="r/imaginarymaps - Russian Empire Germany Austria Huungary la- San Marino Serbia Italy Bulgaria Montenegro Greece u/CócolosThickBoi Albania Ottom">
            <a:extLst>
              <a:ext uri="{FF2B5EF4-FFF2-40B4-BE49-F238E27FC236}">
                <a16:creationId xmlns:a16="http://schemas.microsoft.com/office/drawing/2014/main" id="{74D81816-F33C-FB16-74D2-C776461838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15092"/>
          <a:stretch>
            <a:fillRect/>
          </a:stretch>
        </p:blipFill>
        <p:spPr bwMode="auto">
          <a:xfrm>
            <a:off x="838200" y="1825625"/>
            <a:ext cx="5181600" cy="4351338"/>
          </a:xfrm>
          <a:prstGeom prst="rect">
            <a:avLst/>
          </a:prstGeom>
          <a:solidFill>
            <a:srgbClr val="FFFFFF"/>
          </a:solidFill>
          <a:ln w="31750">
            <a:solidFill>
              <a:schemeClr val="tx1"/>
            </a:solidFill>
          </a:ln>
        </p:spPr>
      </p:pic>
      <p:sp>
        <p:nvSpPr>
          <p:cNvPr id="3" name="Content Placeholder 2">
            <a:extLst>
              <a:ext uri="{FF2B5EF4-FFF2-40B4-BE49-F238E27FC236}">
                <a16:creationId xmlns:a16="http://schemas.microsoft.com/office/drawing/2014/main" id="{683CE94F-0AD1-AFD5-6BB0-AC783372196C}"/>
              </a:ext>
            </a:extLst>
          </p:cNvPr>
          <p:cNvSpPr>
            <a:spLocks noGrp="1"/>
          </p:cNvSpPr>
          <p:nvPr>
            <p:ph sz="half" idx="2"/>
          </p:nvPr>
        </p:nvSpPr>
        <p:spPr>
          <a:xfrm>
            <a:off x="6172200" y="1825625"/>
            <a:ext cx="5181600" cy="4351338"/>
          </a:xfrm>
        </p:spPr>
        <p:txBody>
          <a:bodyPr>
            <a:normAutofit/>
          </a:bodyPr>
          <a:lstStyle/>
          <a:p>
            <a:r>
              <a:rPr lang="en-GB" dirty="0"/>
              <a:t>In 1915, Bulgaria joined the war against Serbia. Serbia was overwhelmed. </a:t>
            </a:r>
          </a:p>
          <a:p>
            <a:r>
              <a:rPr lang="en-GB" dirty="0"/>
              <a:t>Britain and its Allies decided to send troops to Greece to help Serbia, even though Greece was officially neutral.</a:t>
            </a:r>
          </a:p>
        </p:txBody>
      </p:sp>
      <p:cxnSp>
        <p:nvCxnSpPr>
          <p:cNvPr id="6" name="Straight Arrow Connector 5">
            <a:extLst>
              <a:ext uri="{FF2B5EF4-FFF2-40B4-BE49-F238E27FC236}">
                <a16:creationId xmlns:a16="http://schemas.microsoft.com/office/drawing/2014/main" id="{B6333043-24B6-0F5C-7361-35A200C28327}"/>
              </a:ext>
            </a:extLst>
          </p:cNvPr>
          <p:cNvCxnSpPr>
            <a:cxnSpLocks/>
          </p:cNvCxnSpPr>
          <p:nvPr/>
        </p:nvCxnSpPr>
        <p:spPr>
          <a:xfrm flipH="1">
            <a:off x="3505200" y="4511040"/>
            <a:ext cx="1127760"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0A5E8887-1793-F595-5F06-7EBD56BAB126}"/>
              </a:ext>
            </a:extLst>
          </p:cNvPr>
          <p:cNvCxnSpPr>
            <a:cxnSpLocks/>
          </p:cNvCxnSpPr>
          <p:nvPr/>
        </p:nvCxnSpPr>
        <p:spPr>
          <a:xfrm flipH="1">
            <a:off x="3931920" y="4511040"/>
            <a:ext cx="2407920" cy="42672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683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B50D-E187-5B27-C04E-36D2457C3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1E777-574F-7A7E-EE4D-7B06716C8119}"/>
              </a:ext>
            </a:extLst>
          </p:cNvPr>
          <p:cNvSpPr>
            <a:spLocks noGrp="1"/>
          </p:cNvSpPr>
          <p:nvPr>
            <p:ph type="title"/>
          </p:nvPr>
        </p:nvSpPr>
        <p:spPr>
          <a:xfrm>
            <a:off x="838200" y="365125"/>
            <a:ext cx="10515600" cy="1325563"/>
          </a:xfrm>
        </p:spPr>
        <p:txBody>
          <a:bodyPr anchor="ctr">
            <a:normAutofit/>
          </a:bodyPr>
          <a:lstStyle/>
          <a:p>
            <a:r>
              <a:rPr lang="en-GB" b="1" dirty="0"/>
              <a:t>British Forces Arrive (1915)</a:t>
            </a:r>
          </a:p>
        </p:txBody>
      </p:sp>
      <p:pic>
        <p:nvPicPr>
          <p:cNvPr id="5122" name="Picture 2" descr="2/19th Battalion The London Regiment at rest during their march to the front line in Macedonia, December 1916">
            <a:extLst>
              <a:ext uri="{FF2B5EF4-FFF2-40B4-BE49-F238E27FC236}">
                <a16:creationId xmlns:a16="http://schemas.microsoft.com/office/drawing/2014/main" id="{3DFAD8C0-A073-3543-F0FB-6519884C99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6096000" y="1470659"/>
            <a:ext cx="5737861" cy="48344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783FA46-8F4D-6E66-9BC4-0338D8E0CD12}"/>
              </a:ext>
            </a:extLst>
          </p:cNvPr>
          <p:cNvSpPr>
            <a:spLocks noGrp="1"/>
          </p:cNvSpPr>
          <p:nvPr>
            <p:ph sz="half" idx="2"/>
          </p:nvPr>
        </p:nvSpPr>
        <p:spPr>
          <a:xfrm>
            <a:off x="647702" y="1810385"/>
            <a:ext cx="5181600" cy="4351338"/>
          </a:xfrm>
        </p:spPr>
        <p:txBody>
          <a:bodyPr>
            <a:normAutofit lnSpcReduction="10000"/>
          </a:bodyPr>
          <a:lstStyle/>
          <a:p>
            <a:r>
              <a:rPr lang="en-GB" dirty="0"/>
              <a:t>British and French troops landed at Salonika in late 1915. They arrived too late to save Serbia and instead had to defend the area around the city. </a:t>
            </a:r>
          </a:p>
          <a:p>
            <a:r>
              <a:rPr lang="en-GB" dirty="0"/>
              <a:t>They were not equipped for winter in the mountains and by the end of November, more than 1,600 men had been evacuated, many suffering from frostbite.</a:t>
            </a:r>
          </a:p>
        </p:txBody>
      </p:sp>
    </p:spTree>
    <p:extLst>
      <p:ext uri="{BB962C8B-B14F-4D97-AF65-F5344CB8AC3E}">
        <p14:creationId xmlns:p14="http://schemas.microsoft.com/office/powerpoint/2010/main" val="82178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60097-A038-D8D2-A34D-2CD75C4AD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0C816-01A5-49E2-61DD-1A2348DE7BEC}"/>
              </a:ext>
            </a:extLst>
          </p:cNvPr>
          <p:cNvSpPr>
            <a:spLocks noGrp="1"/>
          </p:cNvSpPr>
          <p:nvPr>
            <p:ph type="title"/>
          </p:nvPr>
        </p:nvSpPr>
        <p:spPr>
          <a:xfrm>
            <a:off x="838200" y="365125"/>
            <a:ext cx="10515600" cy="1325563"/>
          </a:xfrm>
        </p:spPr>
        <p:txBody>
          <a:bodyPr anchor="ctr">
            <a:normAutofit/>
          </a:bodyPr>
          <a:lstStyle/>
          <a:p>
            <a:r>
              <a:rPr lang="en-GB" b="1" dirty="0"/>
              <a:t>Fighting and Conditions (1916–1917)</a:t>
            </a:r>
          </a:p>
        </p:txBody>
      </p:sp>
      <p:pic>
        <p:nvPicPr>
          <p:cNvPr id="6146" name="Picture 2" descr="Wounded being sent to hospital on a light railway, 1916">
            <a:extLst>
              <a:ext uri="{FF2B5EF4-FFF2-40B4-BE49-F238E27FC236}">
                <a16:creationId xmlns:a16="http://schemas.microsoft.com/office/drawing/2014/main" id="{F9C4A3CA-9DD3-0DF5-34D8-F9A15A85D1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2284" y="1581783"/>
            <a:ext cx="6700056" cy="4589539"/>
          </a:xfrm>
          <a:prstGeom prst="rect">
            <a:avLst/>
          </a:prstGeom>
          <a:solidFill>
            <a:srgbClr val="FFFFFF"/>
          </a:solidFill>
        </p:spPr>
      </p:pic>
      <p:sp>
        <p:nvSpPr>
          <p:cNvPr id="3" name="Content Placeholder 2">
            <a:extLst>
              <a:ext uri="{FF2B5EF4-FFF2-40B4-BE49-F238E27FC236}">
                <a16:creationId xmlns:a16="http://schemas.microsoft.com/office/drawing/2014/main" id="{41AFEB54-C79F-EBBF-60C3-6C263067AA6A}"/>
              </a:ext>
            </a:extLst>
          </p:cNvPr>
          <p:cNvSpPr>
            <a:spLocks noGrp="1"/>
          </p:cNvSpPr>
          <p:nvPr>
            <p:ph sz="half" idx="2"/>
          </p:nvPr>
        </p:nvSpPr>
        <p:spPr>
          <a:xfrm>
            <a:off x="7431576" y="1581783"/>
            <a:ext cx="4419600" cy="4351338"/>
          </a:xfrm>
        </p:spPr>
        <p:txBody>
          <a:bodyPr>
            <a:normAutofit/>
          </a:bodyPr>
          <a:lstStyle/>
          <a:p>
            <a:r>
              <a:rPr lang="en-GB" dirty="0"/>
              <a:t>Most fighting was slow and difficult. Soldiers faced mountains, extreme weather, and dangerous diseases like malaria. Many men became sick rather than wounded.</a:t>
            </a:r>
          </a:p>
        </p:txBody>
      </p:sp>
      <p:sp>
        <p:nvSpPr>
          <p:cNvPr id="4" name="Content Placeholder 2">
            <a:extLst>
              <a:ext uri="{FF2B5EF4-FFF2-40B4-BE49-F238E27FC236}">
                <a16:creationId xmlns:a16="http://schemas.microsoft.com/office/drawing/2014/main" id="{94C59524-8A15-E72D-1E4A-24930D9105C2}"/>
              </a:ext>
            </a:extLst>
          </p:cNvPr>
          <p:cNvSpPr txBox="1">
            <a:spLocks/>
          </p:cNvSpPr>
          <p:nvPr/>
        </p:nvSpPr>
        <p:spPr>
          <a:xfrm>
            <a:off x="592284" y="5740954"/>
            <a:ext cx="6700056" cy="384334"/>
          </a:xfrm>
          <a:prstGeom prst="rect">
            <a:avLst/>
          </a:prstGeom>
          <a:solidFill>
            <a:schemeClr val="tx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chemeClr val="bg1"/>
                </a:solidFill>
              </a:rPr>
              <a:t>Wounded being sent to hospital on a light railway, 1916</a:t>
            </a:r>
          </a:p>
        </p:txBody>
      </p:sp>
    </p:spTree>
    <p:extLst>
      <p:ext uri="{BB962C8B-B14F-4D97-AF65-F5344CB8AC3E}">
        <p14:creationId xmlns:p14="http://schemas.microsoft.com/office/powerpoint/2010/main" val="3869458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3DA9-B8C4-10BD-F4F2-C128BDE81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1135B-9B3E-0295-7F19-2C42C9BD6A74}"/>
              </a:ext>
            </a:extLst>
          </p:cNvPr>
          <p:cNvSpPr>
            <a:spLocks noGrp="1"/>
          </p:cNvSpPr>
          <p:nvPr>
            <p:ph type="title"/>
          </p:nvPr>
        </p:nvSpPr>
        <p:spPr>
          <a:xfrm>
            <a:off x="838200" y="365125"/>
            <a:ext cx="10515600" cy="1325563"/>
          </a:xfrm>
        </p:spPr>
        <p:txBody>
          <a:bodyPr anchor="ctr">
            <a:normAutofit/>
          </a:bodyPr>
          <a:lstStyle/>
          <a:p>
            <a:r>
              <a:rPr lang="en-GB" b="1" dirty="0"/>
              <a:t>Malaria and Disease</a:t>
            </a:r>
          </a:p>
        </p:txBody>
      </p:sp>
      <p:pic>
        <p:nvPicPr>
          <p:cNvPr id="9218" name="Picture 2" descr="undefined">
            <a:extLst>
              <a:ext uri="{FF2B5EF4-FFF2-40B4-BE49-F238E27FC236}">
                <a16:creationId xmlns:a16="http://schemas.microsoft.com/office/drawing/2014/main" id="{D7FAC2FD-AC3B-A5D5-6C6F-104487990E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rot="5400000">
            <a:off x="7992195" y="4147270"/>
            <a:ext cx="1836883" cy="1901972"/>
          </a:xfrm>
          <a:prstGeom prst="rect">
            <a:avLst/>
          </a:prstGeom>
          <a:solidFill>
            <a:srgbClr val="FFFFFF"/>
          </a:solidFill>
        </p:spPr>
      </p:pic>
      <p:sp>
        <p:nvSpPr>
          <p:cNvPr id="3" name="Content Placeholder 2">
            <a:extLst>
              <a:ext uri="{FF2B5EF4-FFF2-40B4-BE49-F238E27FC236}">
                <a16:creationId xmlns:a16="http://schemas.microsoft.com/office/drawing/2014/main" id="{FF076DA2-A2B0-90DB-1E8C-48375052C459}"/>
              </a:ext>
            </a:extLst>
          </p:cNvPr>
          <p:cNvSpPr>
            <a:spLocks noGrp="1"/>
          </p:cNvSpPr>
          <p:nvPr>
            <p:ph sz="half" idx="2"/>
          </p:nvPr>
        </p:nvSpPr>
        <p:spPr>
          <a:xfrm>
            <a:off x="6254115" y="1447964"/>
            <a:ext cx="5313044" cy="4573622"/>
          </a:xfrm>
        </p:spPr>
        <p:txBody>
          <a:bodyPr>
            <a:normAutofit/>
          </a:bodyPr>
          <a:lstStyle/>
          <a:p>
            <a:r>
              <a:rPr lang="en-GB" dirty="0"/>
              <a:t>Disease was one of the biggest dangers for British soldiers. Malaria was common because of mosquitoes in wet areas. Thousands of soldiers became sick, and many were sent home.</a:t>
            </a:r>
          </a:p>
        </p:txBody>
      </p:sp>
      <p:pic>
        <p:nvPicPr>
          <p:cNvPr id="5" name="Picture 4">
            <a:extLst>
              <a:ext uri="{FF2B5EF4-FFF2-40B4-BE49-F238E27FC236}">
                <a16:creationId xmlns:a16="http://schemas.microsoft.com/office/drawing/2014/main" id="{0D049EAC-3CDB-516F-F839-74C5A48D9630}"/>
              </a:ext>
            </a:extLst>
          </p:cNvPr>
          <p:cNvPicPr>
            <a:picLocks noChangeAspect="1"/>
          </p:cNvPicPr>
          <p:nvPr/>
        </p:nvPicPr>
        <p:blipFill>
          <a:blip r:embed="rId4"/>
          <a:stretch>
            <a:fillRect/>
          </a:stretch>
        </p:blipFill>
        <p:spPr>
          <a:xfrm>
            <a:off x="350520" y="1447964"/>
            <a:ext cx="5821680" cy="4640621"/>
          </a:xfrm>
          <a:prstGeom prst="rect">
            <a:avLst/>
          </a:prstGeom>
        </p:spPr>
      </p:pic>
      <p:sp>
        <p:nvSpPr>
          <p:cNvPr id="7" name="TextBox 6">
            <a:extLst>
              <a:ext uri="{FF2B5EF4-FFF2-40B4-BE49-F238E27FC236}">
                <a16:creationId xmlns:a16="http://schemas.microsoft.com/office/drawing/2014/main" id="{3042450E-CA9A-6FD6-ABF6-6BF820FF83F9}"/>
              </a:ext>
            </a:extLst>
          </p:cNvPr>
          <p:cNvSpPr txBox="1"/>
          <p:nvPr/>
        </p:nvSpPr>
        <p:spPr>
          <a:xfrm>
            <a:off x="432435" y="5098256"/>
            <a:ext cx="5663565" cy="923330"/>
          </a:xfrm>
          <a:prstGeom prst="rect">
            <a:avLst/>
          </a:prstGeom>
          <a:solidFill>
            <a:schemeClr val="tx1"/>
          </a:solidFill>
        </p:spPr>
        <p:txBody>
          <a:bodyPr wrap="square">
            <a:spAutoFit/>
          </a:bodyPr>
          <a:lstStyle/>
          <a:p>
            <a:r>
              <a:rPr lang="en-GB" b="0" i="0" dirty="0">
                <a:solidFill>
                  <a:schemeClr val="bg1"/>
                </a:solidFill>
                <a:effectLst/>
                <a:latin typeface="Interface"/>
              </a:rPr>
              <a:t>To protect against malaria, British Salonika Force troops took a daily dose of quinine. There were 162,517 cases of malaria.</a:t>
            </a:r>
            <a:endParaRPr lang="en-GB" dirty="0"/>
          </a:p>
        </p:txBody>
      </p:sp>
    </p:spTree>
    <p:extLst>
      <p:ext uri="{BB962C8B-B14F-4D97-AF65-F5344CB8AC3E}">
        <p14:creationId xmlns:p14="http://schemas.microsoft.com/office/powerpoint/2010/main" val="411242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ACDE-F175-EAE9-6A31-35789E76A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B4B8A0-F317-BEA1-BD19-A20BE830A041}"/>
              </a:ext>
            </a:extLst>
          </p:cNvPr>
          <p:cNvSpPr>
            <a:spLocks noGrp="1"/>
          </p:cNvSpPr>
          <p:nvPr>
            <p:ph type="title"/>
          </p:nvPr>
        </p:nvSpPr>
        <p:spPr/>
        <p:txBody>
          <a:bodyPr/>
          <a:lstStyle/>
          <a:p>
            <a:r>
              <a:rPr lang="en-GB" b="1" dirty="0"/>
              <a:t>Soldiers From Around the World</a:t>
            </a:r>
          </a:p>
        </p:txBody>
      </p:sp>
      <p:sp>
        <p:nvSpPr>
          <p:cNvPr id="3" name="Content Placeholder 2">
            <a:extLst>
              <a:ext uri="{FF2B5EF4-FFF2-40B4-BE49-F238E27FC236}">
                <a16:creationId xmlns:a16="http://schemas.microsoft.com/office/drawing/2014/main" id="{22FE421F-1949-FA6C-338F-C0D41F547450}"/>
              </a:ext>
            </a:extLst>
          </p:cNvPr>
          <p:cNvSpPr>
            <a:spLocks noGrp="1"/>
          </p:cNvSpPr>
          <p:nvPr>
            <p:ph idx="1"/>
          </p:nvPr>
        </p:nvSpPr>
        <p:spPr>
          <a:xfrm>
            <a:off x="8953500" y="1350050"/>
            <a:ext cx="2941320" cy="4448770"/>
          </a:xfrm>
        </p:spPr>
        <p:txBody>
          <a:bodyPr>
            <a:normAutofit fontScale="85000" lnSpcReduction="10000"/>
          </a:bodyPr>
          <a:lstStyle/>
          <a:p>
            <a:r>
              <a:rPr lang="en-GB" dirty="0"/>
              <a:t>The Salonika Campaign involved soldiers from many countries. British troops fought alongside French, Serbian, Greek, Italian, and soldiers from across the British Empire. This made Salonika one of the most international fronts of the war.</a:t>
            </a:r>
          </a:p>
        </p:txBody>
      </p:sp>
      <p:pic>
        <p:nvPicPr>
          <p:cNvPr id="10242" name="Picture 2" descr="A Christmas postcard from the &quot;Salonica Army&quot; showing all the different nationalities assembled to fight: back row from the left Montenegrin, British, Serbian, Italian, Zouave, Indian, Greek; kneeling front row: Chinese, Russian, French, French Colonial.">
            <a:extLst>
              <a:ext uri="{FF2B5EF4-FFF2-40B4-BE49-F238E27FC236}">
                <a16:creationId xmlns:a16="http://schemas.microsoft.com/office/drawing/2014/main" id="{DAF2C44A-F09C-14CA-630F-A7058FE9C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3850"/>
            <a:ext cx="8780111" cy="558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41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D3F-61A2-F045-1538-160EA7227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D8431-C567-5DBE-E7B5-1ECE7761759D}"/>
              </a:ext>
            </a:extLst>
          </p:cNvPr>
          <p:cNvSpPr>
            <a:spLocks noGrp="1"/>
          </p:cNvSpPr>
          <p:nvPr>
            <p:ph type="title"/>
          </p:nvPr>
        </p:nvSpPr>
        <p:spPr>
          <a:xfrm>
            <a:off x="838200" y="365125"/>
            <a:ext cx="10515600" cy="1325563"/>
          </a:xfrm>
        </p:spPr>
        <p:txBody>
          <a:bodyPr anchor="ctr">
            <a:normAutofit/>
          </a:bodyPr>
          <a:lstStyle/>
          <a:p>
            <a:r>
              <a:rPr lang="en-GB" b="1" dirty="0"/>
              <a:t>Life for British Soldiers</a:t>
            </a:r>
          </a:p>
        </p:txBody>
      </p:sp>
      <p:pic>
        <p:nvPicPr>
          <p:cNvPr id="5" name="Picture 4">
            <a:extLst>
              <a:ext uri="{FF2B5EF4-FFF2-40B4-BE49-F238E27FC236}">
                <a16:creationId xmlns:a16="http://schemas.microsoft.com/office/drawing/2014/main" id="{0ECA2BDD-0264-C9B1-4AA9-F37331DAF456}"/>
              </a:ext>
            </a:extLst>
          </p:cNvPr>
          <p:cNvPicPr>
            <a:picLocks noChangeAspect="1"/>
          </p:cNvPicPr>
          <p:nvPr/>
        </p:nvPicPr>
        <p:blipFill>
          <a:blip r:embed="rId3"/>
          <a:stretch>
            <a:fillRect/>
          </a:stretch>
        </p:blipFill>
        <p:spPr>
          <a:xfrm>
            <a:off x="251459" y="1370488"/>
            <a:ext cx="6934201" cy="4940618"/>
          </a:xfrm>
          <a:prstGeom prst="rect">
            <a:avLst/>
          </a:prstGeom>
          <a:noFill/>
        </p:spPr>
      </p:pic>
      <p:sp>
        <p:nvSpPr>
          <p:cNvPr id="3" name="Content Placeholder 2">
            <a:extLst>
              <a:ext uri="{FF2B5EF4-FFF2-40B4-BE49-F238E27FC236}">
                <a16:creationId xmlns:a16="http://schemas.microsoft.com/office/drawing/2014/main" id="{4EECA380-65C4-1F4C-28D2-19AECDF23361}"/>
              </a:ext>
            </a:extLst>
          </p:cNvPr>
          <p:cNvSpPr>
            <a:spLocks noGrp="1"/>
          </p:cNvSpPr>
          <p:nvPr>
            <p:ph sz="half" idx="2"/>
          </p:nvPr>
        </p:nvSpPr>
        <p:spPr>
          <a:xfrm>
            <a:off x="7635240" y="1370488"/>
            <a:ext cx="3718560" cy="4806475"/>
          </a:xfrm>
        </p:spPr>
        <p:txBody>
          <a:bodyPr>
            <a:normAutofit/>
          </a:bodyPr>
          <a:lstStyle/>
          <a:p>
            <a:r>
              <a:rPr lang="en-GB" dirty="0"/>
              <a:t>British soldiers lived in rough camps with limited supplies. Poor roads made it hard to move food, weapons, and medicine to the front line.</a:t>
            </a:r>
          </a:p>
        </p:txBody>
      </p:sp>
    </p:spTree>
    <p:extLst>
      <p:ext uri="{BB962C8B-B14F-4D97-AF65-F5344CB8AC3E}">
        <p14:creationId xmlns:p14="http://schemas.microsoft.com/office/powerpoint/2010/main" val="1943574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26402-8C4F-F46D-96C3-210B68A8D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A6C56-65C2-7A41-1DD9-9C0783E476CC}"/>
              </a:ext>
            </a:extLst>
          </p:cNvPr>
          <p:cNvSpPr>
            <a:spLocks noGrp="1"/>
          </p:cNvSpPr>
          <p:nvPr>
            <p:ph type="title"/>
          </p:nvPr>
        </p:nvSpPr>
        <p:spPr/>
        <p:txBody>
          <a:bodyPr/>
          <a:lstStyle/>
          <a:p>
            <a:r>
              <a:rPr lang="en-GB" b="1" dirty="0"/>
              <a:t>The Role of Animals</a:t>
            </a:r>
          </a:p>
        </p:txBody>
      </p:sp>
      <p:sp>
        <p:nvSpPr>
          <p:cNvPr id="3" name="Content Placeholder 2">
            <a:extLst>
              <a:ext uri="{FF2B5EF4-FFF2-40B4-BE49-F238E27FC236}">
                <a16:creationId xmlns:a16="http://schemas.microsoft.com/office/drawing/2014/main" id="{2850B061-4BD1-BCA4-6DB1-113ADE68C2C3}"/>
              </a:ext>
            </a:extLst>
          </p:cNvPr>
          <p:cNvSpPr>
            <a:spLocks noGrp="1"/>
          </p:cNvSpPr>
          <p:nvPr>
            <p:ph idx="1"/>
          </p:nvPr>
        </p:nvSpPr>
        <p:spPr>
          <a:xfrm>
            <a:off x="457200" y="1334536"/>
            <a:ext cx="4427220" cy="2483084"/>
          </a:xfrm>
        </p:spPr>
        <p:txBody>
          <a:bodyPr>
            <a:normAutofit/>
          </a:bodyPr>
          <a:lstStyle/>
          <a:p>
            <a:r>
              <a:rPr lang="en-GB" dirty="0"/>
              <a:t>Animals were essential to the campaign. Mules carried supplies across steep mountain paths where vehicles could not travel.</a:t>
            </a:r>
          </a:p>
        </p:txBody>
      </p:sp>
      <p:pic>
        <p:nvPicPr>
          <p:cNvPr id="5" name="Picture 4">
            <a:extLst>
              <a:ext uri="{FF2B5EF4-FFF2-40B4-BE49-F238E27FC236}">
                <a16:creationId xmlns:a16="http://schemas.microsoft.com/office/drawing/2014/main" id="{BBCBAC61-E0BD-8E21-0FE7-755C9F621E03}"/>
              </a:ext>
            </a:extLst>
          </p:cNvPr>
          <p:cNvPicPr>
            <a:picLocks noChangeAspect="1"/>
          </p:cNvPicPr>
          <p:nvPr/>
        </p:nvPicPr>
        <p:blipFill>
          <a:blip r:embed="rId3"/>
          <a:stretch>
            <a:fillRect/>
          </a:stretch>
        </p:blipFill>
        <p:spPr>
          <a:xfrm>
            <a:off x="5250180" y="1334536"/>
            <a:ext cx="6941820" cy="5523464"/>
          </a:xfrm>
          <a:prstGeom prst="rect">
            <a:avLst/>
          </a:prstGeom>
        </p:spPr>
      </p:pic>
      <p:sp>
        <p:nvSpPr>
          <p:cNvPr id="7" name="TextBox 6">
            <a:extLst>
              <a:ext uri="{FF2B5EF4-FFF2-40B4-BE49-F238E27FC236}">
                <a16:creationId xmlns:a16="http://schemas.microsoft.com/office/drawing/2014/main" id="{91A4CFD4-1E9E-8FAB-A1E9-F886EDDE68B8}"/>
              </a:ext>
            </a:extLst>
          </p:cNvPr>
          <p:cNvSpPr txBox="1"/>
          <p:nvPr/>
        </p:nvSpPr>
        <p:spPr>
          <a:xfrm>
            <a:off x="5946457" y="5945417"/>
            <a:ext cx="5549265" cy="646331"/>
          </a:xfrm>
          <a:prstGeom prst="rect">
            <a:avLst/>
          </a:prstGeom>
          <a:solidFill>
            <a:schemeClr val="bg2">
              <a:lumMod val="25000"/>
            </a:schemeClr>
          </a:solidFill>
        </p:spPr>
        <p:txBody>
          <a:bodyPr wrap="square">
            <a:spAutoFit/>
          </a:bodyPr>
          <a:lstStyle/>
          <a:p>
            <a:pPr algn="l">
              <a:buNone/>
            </a:pPr>
            <a:r>
              <a:rPr lang="en-GB" b="0" i="0" dirty="0">
                <a:solidFill>
                  <a:schemeClr val="bg1"/>
                </a:solidFill>
                <a:effectLst/>
                <a:latin typeface="Interface"/>
              </a:rPr>
              <a:t>Army Veterinary Corps staff preparing to shoe a mule at a British Army veterinary hospital near Salonika, April 1916.</a:t>
            </a:r>
            <a:endParaRPr lang="en-GB" dirty="0"/>
          </a:p>
        </p:txBody>
      </p:sp>
      <p:pic>
        <p:nvPicPr>
          <p:cNvPr id="9" name="Picture 8">
            <a:extLst>
              <a:ext uri="{FF2B5EF4-FFF2-40B4-BE49-F238E27FC236}">
                <a16:creationId xmlns:a16="http://schemas.microsoft.com/office/drawing/2014/main" id="{E5EF13B2-D826-BEAF-7EF6-F61B50BBD1D0}"/>
              </a:ext>
            </a:extLst>
          </p:cNvPr>
          <p:cNvPicPr>
            <a:picLocks noChangeAspect="1"/>
          </p:cNvPicPr>
          <p:nvPr/>
        </p:nvPicPr>
        <p:blipFill>
          <a:blip r:embed="rId4"/>
          <a:stretch>
            <a:fillRect/>
          </a:stretch>
        </p:blipFill>
        <p:spPr>
          <a:xfrm>
            <a:off x="1700729" y="3817620"/>
            <a:ext cx="1940162" cy="2675255"/>
          </a:xfrm>
          <a:prstGeom prst="rect">
            <a:avLst/>
          </a:prstGeom>
        </p:spPr>
      </p:pic>
    </p:spTree>
    <p:extLst>
      <p:ext uri="{BB962C8B-B14F-4D97-AF65-F5344CB8AC3E}">
        <p14:creationId xmlns:p14="http://schemas.microsoft.com/office/powerpoint/2010/main" val="245601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0F87B-B39B-C22B-FB82-08E74057E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21E3C-D0AF-53B8-2DC1-91AB61D8BDDD}"/>
              </a:ext>
            </a:extLst>
          </p:cNvPr>
          <p:cNvSpPr>
            <a:spLocks noGrp="1"/>
          </p:cNvSpPr>
          <p:nvPr>
            <p:ph type="title"/>
          </p:nvPr>
        </p:nvSpPr>
        <p:spPr/>
        <p:txBody>
          <a:bodyPr/>
          <a:lstStyle/>
          <a:p>
            <a:r>
              <a:rPr lang="en-GB" b="1" dirty="0"/>
              <a:t>British Women and Nursing</a:t>
            </a:r>
          </a:p>
        </p:txBody>
      </p:sp>
      <p:sp>
        <p:nvSpPr>
          <p:cNvPr id="3" name="Content Placeholder 2">
            <a:extLst>
              <a:ext uri="{FF2B5EF4-FFF2-40B4-BE49-F238E27FC236}">
                <a16:creationId xmlns:a16="http://schemas.microsoft.com/office/drawing/2014/main" id="{5D24CDF7-B92B-5006-8ACB-C66AA7BCEB0A}"/>
              </a:ext>
            </a:extLst>
          </p:cNvPr>
          <p:cNvSpPr>
            <a:spLocks noGrp="1"/>
          </p:cNvSpPr>
          <p:nvPr>
            <p:ph idx="1"/>
          </p:nvPr>
        </p:nvSpPr>
        <p:spPr>
          <a:xfrm>
            <a:off x="8702040" y="1539875"/>
            <a:ext cx="3360420" cy="4525645"/>
          </a:xfrm>
        </p:spPr>
        <p:txBody>
          <a:bodyPr>
            <a:normAutofit/>
          </a:bodyPr>
          <a:lstStyle/>
          <a:p>
            <a:r>
              <a:rPr lang="en-GB" dirty="0"/>
              <a:t>British women served mainly as nurses in military hospitals. They cared for wounded and sick soldiers and worked long hours in difficult and dangerous conditions.</a:t>
            </a:r>
          </a:p>
        </p:txBody>
      </p:sp>
      <p:pic>
        <p:nvPicPr>
          <p:cNvPr id="7" name="Picture 6">
            <a:extLst>
              <a:ext uri="{FF2B5EF4-FFF2-40B4-BE49-F238E27FC236}">
                <a16:creationId xmlns:a16="http://schemas.microsoft.com/office/drawing/2014/main" id="{32E9C582-523D-2EA2-EADE-147E93771A90}"/>
              </a:ext>
            </a:extLst>
          </p:cNvPr>
          <p:cNvPicPr>
            <a:picLocks noChangeAspect="1"/>
          </p:cNvPicPr>
          <p:nvPr/>
        </p:nvPicPr>
        <p:blipFill>
          <a:blip r:embed="rId3"/>
          <a:stretch>
            <a:fillRect/>
          </a:stretch>
        </p:blipFill>
        <p:spPr>
          <a:xfrm>
            <a:off x="5308659" y="1539875"/>
            <a:ext cx="3261127" cy="5036820"/>
          </a:xfrm>
          <a:prstGeom prst="rect">
            <a:avLst/>
          </a:prstGeom>
        </p:spPr>
      </p:pic>
      <p:pic>
        <p:nvPicPr>
          <p:cNvPr id="9" name="Picture 8">
            <a:extLst>
              <a:ext uri="{FF2B5EF4-FFF2-40B4-BE49-F238E27FC236}">
                <a16:creationId xmlns:a16="http://schemas.microsoft.com/office/drawing/2014/main" id="{E0217189-D393-F31E-A65D-6471017D15D3}"/>
              </a:ext>
            </a:extLst>
          </p:cNvPr>
          <p:cNvPicPr>
            <a:picLocks noChangeAspect="1"/>
          </p:cNvPicPr>
          <p:nvPr/>
        </p:nvPicPr>
        <p:blipFill>
          <a:blip r:embed="rId4"/>
          <a:stretch>
            <a:fillRect/>
          </a:stretch>
        </p:blipFill>
        <p:spPr>
          <a:xfrm>
            <a:off x="282033" y="1539875"/>
            <a:ext cx="4894372" cy="4068446"/>
          </a:xfrm>
          <a:prstGeom prst="rect">
            <a:avLst/>
          </a:prstGeom>
        </p:spPr>
      </p:pic>
    </p:spTree>
    <p:extLst>
      <p:ext uri="{BB962C8B-B14F-4D97-AF65-F5344CB8AC3E}">
        <p14:creationId xmlns:p14="http://schemas.microsoft.com/office/powerpoint/2010/main" val="3235386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02D9-BC8F-758D-25EA-0079C83406E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CA72474-4ED1-179E-3F75-96BC1DB895EF}"/>
              </a:ext>
            </a:extLst>
          </p:cNvPr>
          <p:cNvPicPr>
            <a:picLocks noChangeAspect="1"/>
          </p:cNvPicPr>
          <p:nvPr/>
        </p:nvPicPr>
        <p:blipFill>
          <a:blip r:embed="rId3"/>
          <a:stretch>
            <a:fillRect/>
          </a:stretch>
        </p:blipFill>
        <p:spPr>
          <a:xfrm>
            <a:off x="7340405" y="209302"/>
            <a:ext cx="4775395" cy="6549536"/>
          </a:xfrm>
          <a:prstGeom prst="rect">
            <a:avLst/>
          </a:prstGeom>
        </p:spPr>
      </p:pic>
      <p:sp>
        <p:nvSpPr>
          <p:cNvPr id="2" name="Title 1">
            <a:extLst>
              <a:ext uri="{FF2B5EF4-FFF2-40B4-BE49-F238E27FC236}">
                <a16:creationId xmlns:a16="http://schemas.microsoft.com/office/drawing/2014/main" id="{9156C785-CB71-F37B-C10F-99DCEA1770D0}"/>
              </a:ext>
            </a:extLst>
          </p:cNvPr>
          <p:cNvSpPr>
            <a:spLocks noGrp="1"/>
          </p:cNvSpPr>
          <p:nvPr>
            <p:ph type="title"/>
          </p:nvPr>
        </p:nvSpPr>
        <p:spPr/>
        <p:txBody>
          <a:bodyPr/>
          <a:lstStyle/>
          <a:p>
            <a:r>
              <a:rPr lang="en-GB" b="1" dirty="0"/>
              <a:t>Key Leaders</a:t>
            </a:r>
          </a:p>
        </p:txBody>
      </p:sp>
      <p:sp>
        <p:nvSpPr>
          <p:cNvPr id="3" name="Content Placeholder 2">
            <a:extLst>
              <a:ext uri="{FF2B5EF4-FFF2-40B4-BE49-F238E27FC236}">
                <a16:creationId xmlns:a16="http://schemas.microsoft.com/office/drawing/2014/main" id="{893560D9-883A-8E22-B43F-DAC7F250A1A9}"/>
              </a:ext>
            </a:extLst>
          </p:cNvPr>
          <p:cNvSpPr>
            <a:spLocks noGrp="1"/>
          </p:cNvSpPr>
          <p:nvPr>
            <p:ph idx="1"/>
          </p:nvPr>
        </p:nvSpPr>
        <p:spPr>
          <a:xfrm>
            <a:off x="754380" y="1690688"/>
            <a:ext cx="5212079" cy="1738312"/>
          </a:xfrm>
        </p:spPr>
        <p:txBody>
          <a:bodyPr>
            <a:normAutofit lnSpcReduction="10000"/>
          </a:bodyPr>
          <a:lstStyle/>
          <a:p>
            <a:r>
              <a:rPr lang="en-GB" dirty="0"/>
              <a:t>General </a:t>
            </a:r>
            <a:r>
              <a:rPr lang="en-GB" dirty="0" err="1"/>
              <a:t>Sarrail</a:t>
            </a:r>
            <a:r>
              <a:rPr lang="en-GB" dirty="0"/>
              <a:t> (France) had overall command in Salonika.</a:t>
            </a:r>
          </a:p>
          <a:p>
            <a:r>
              <a:rPr lang="en-GB" dirty="0"/>
              <a:t>General Sir George Milne commanded British forces. </a:t>
            </a:r>
          </a:p>
        </p:txBody>
      </p:sp>
      <p:sp>
        <p:nvSpPr>
          <p:cNvPr id="5" name="TextBox 4">
            <a:extLst>
              <a:ext uri="{FF2B5EF4-FFF2-40B4-BE49-F238E27FC236}">
                <a16:creationId xmlns:a16="http://schemas.microsoft.com/office/drawing/2014/main" id="{74121446-0094-55E0-7D72-9E98F5CBCC1D}"/>
              </a:ext>
            </a:extLst>
          </p:cNvPr>
          <p:cNvSpPr txBox="1"/>
          <p:nvPr/>
        </p:nvSpPr>
        <p:spPr>
          <a:xfrm>
            <a:off x="7340405" y="5281510"/>
            <a:ext cx="4775394" cy="1477328"/>
          </a:xfrm>
          <a:prstGeom prst="rect">
            <a:avLst/>
          </a:prstGeom>
          <a:solidFill>
            <a:schemeClr val="tx1"/>
          </a:solidFill>
        </p:spPr>
        <p:txBody>
          <a:bodyPr wrap="square">
            <a:spAutoFit/>
          </a:bodyPr>
          <a:lstStyle/>
          <a:p>
            <a:r>
              <a:rPr lang="en-GB" b="0" i="0" dirty="0">
                <a:solidFill>
                  <a:schemeClr val="bg1"/>
                </a:solidFill>
                <a:effectLst/>
                <a:latin typeface="Interface"/>
              </a:rPr>
              <a:t>General </a:t>
            </a:r>
            <a:r>
              <a:rPr lang="en-GB" b="0" i="0" dirty="0" err="1">
                <a:solidFill>
                  <a:schemeClr val="bg1"/>
                </a:solidFill>
                <a:effectLst/>
                <a:latin typeface="Interface"/>
              </a:rPr>
              <a:t>Sarrail</a:t>
            </a:r>
            <a:r>
              <a:rPr lang="en-GB" b="0" i="0" dirty="0">
                <a:solidFill>
                  <a:schemeClr val="bg1"/>
                </a:solidFill>
                <a:effectLst/>
                <a:latin typeface="Interface"/>
              </a:rPr>
              <a:t>, commander of Allied forces in Macedonia (16 January 1916 - 22 December 1917), with General Sir George Milne, commander of the British Salonika Force from 9 May 1916.</a:t>
            </a:r>
            <a:endParaRPr lang="en-GB" dirty="0">
              <a:solidFill>
                <a:schemeClr val="bg1"/>
              </a:solidFill>
            </a:endParaRPr>
          </a:p>
        </p:txBody>
      </p:sp>
      <p:pic>
        <p:nvPicPr>
          <p:cNvPr id="11266" name="Picture 2">
            <a:extLst>
              <a:ext uri="{FF2B5EF4-FFF2-40B4-BE49-F238E27FC236}">
                <a16:creationId xmlns:a16="http://schemas.microsoft.com/office/drawing/2014/main" id="{BB7020B8-3762-AB78-0097-2F2BBCC971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947" y="3429000"/>
            <a:ext cx="1752493" cy="249555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F8FDA62A-34A9-B818-0B4B-C3DF8D0BB0FA}"/>
              </a:ext>
            </a:extLst>
          </p:cNvPr>
          <p:cNvSpPr txBox="1">
            <a:spLocks/>
          </p:cNvSpPr>
          <p:nvPr/>
        </p:nvSpPr>
        <p:spPr>
          <a:xfrm>
            <a:off x="754379" y="3325177"/>
            <a:ext cx="4052568" cy="202034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General </a:t>
            </a:r>
            <a:r>
              <a:rPr lang="en-GB" dirty="0" err="1"/>
              <a:t>Sarrail</a:t>
            </a:r>
            <a:r>
              <a:rPr lang="en-GB" dirty="0"/>
              <a:t> was later replaced by General </a:t>
            </a:r>
            <a:r>
              <a:rPr lang="en-GB" dirty="0" err="1"/>
              <a:t>Franchet</a:t>
            </a:r>
            <a:r>
              <a:rPr lang="en-GB" dirty="0"/>
              <a:t> </a:t>
            </a:r>
            <a:r>
              <a:rPr lang="en-GB" dirty="0" err="1"/>
              <a:t>d'Espèrey</a:t>
            </a:r>
            <a:r>
              <a:rPr lang="en-GB" dirty="0"/>
              <a:t>. The British soldiers called him “Desperate Frankie”! </a:t>
            </a:r>
          </a:p>
        </p:txBody>
      </p:sp>
    </p:spTree>
    <p:extLst>
      <p:ext uri="{BB962C8B-B14F-4D97-AF65-F5344CB8AC3E}">
        <p14:creationId xmlns:p14="http://schemas.microsoft.com/office/powerpoint/2010/main" val="3639869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ABA38-1224-70EE-A6A1-14D882459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E5E8E-97A5-2D2D-27AA-A40C0C818C8A}"/>
              </a:ext>
            </a:extLst>
          </p:cNvPr>
          <p:cNvSpPr>
            <a:spLocks noGrp="1"/>
          </p:cNvSpPr>
          <p:nvPr>
            <p:ph type="title"/>
          </p:nvPr>
        </p:nvSpPr>
        <p:spPr>
          <a:xfrm>
            <a:off x="838200" y="365125"/>
            <a:ext cx="10515600" cy="1325563"/>
          </a:xfrm>
        </p:spPr>
        <p:txBody>
          <a:bodyPr anchor="ctr">
            <a:normAutofit/>
          </a:bodyPr>
          <a:lstStyle/>
          <a:p>
            <a:r>
              <a:rPr lang="en-GB" b="1" dirty="0"/>
              <a:t>The Final Breakthrough (1918)</a:t>
            </a:r>
          </a:p>
        </p:txBody>
      </p:sp>
      <p:pic>
        <p:nvPicPr>
          <p:cNvPr id="1026" name="Picture 2" descr="British soldiers digging in rocky ground to deepen a trench during the Battle of Lake Doiran. They have rest their rifles on the edge of the trench.">
            <a:extLst>
              <a:ext uri="{FF2B5EF4-FFF2-40B4-BE49-F238E27FC236}">
                <a16:creationId xmlns:a16="http://schemas.microsoft.com/office/drawing/2014/main" id="{1693C480-256A-8A9A-38B8-8A936DF552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19" y="1339332"/>
            <a:ext cx="5760681" cy="4837631"/>
          </a:xfrm>
          <a:prstGeom prst="rect">
            <a:avLst/>
          </a:prstGeom>
          <a:solidFill>
            <a:srgbClr val="FFFFFF"/>
          </a:solidFill>
        </p:spPr>
      </p:pic>
      <p:sp>
        <p:nvSpPr>
          <p:cNvPr id="3" name="Content Placeholder 2">
            <a:extLst>
              <a:ext uri="{FF2B5EF4-FFF2-40B4-BE49-F238E27FC236}">
                <a16:creationId xmlns:a16="http://schemas.microsoft.com/office/drawing/2014/main" id="{CCFAF629-FF24-7F14-A137-05968B668097}"/>
              </a:ext>
            </a:extLst>
          </p:cNvPr>
          <p:cNvSpPr>
            <a:spLocks noGrp="1"/>
          </p:cNvSpPr>
          <p:nvPr>
            <p:ph sz="half" idx="2"/>
          </p:nvPr>
        </p:nvSpPr>
        <p:spPr>
          <a:xfrm>
            <a:off x="6172200" y="1825625"/>
            <a:ext cx="5181600" cy="4351338"/>
          </a:xfrm>
        </p:spPr>
        <p:txBody>
          <a:bodyPr>
            <a:normAutofit/>
          </a:bodyPr>
          <a:lstStyle/>
          <a:p>
            <a:r>
              <a:rPr lang="en-GB" dirty="0"/>
              <a:t>In 1918, French and Serbians broke through enemy lines in the west. British troops supported the attack – at great cost of lives - by pinning down Bulgarian troops in the east. Bulgaria soon surrendered.</a:t>
            </a:r>
          </a:p>
        </p:txBody>
      </p:sp>
    </p:spTree>
    <p:extLst>
      <p:ext uri="{BB962C8B-B14F-4D97-AF65-F5344CB8AC3E}">
        <p14:creationId xmlns:p14="http://schemas.microsoft.com/office/powerpoint/2010/main" val="529105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26CD5-9CA2-73D4-F5FA-7161CE7E7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59283-08BE-6819-E803-3C76006D22CC}"/>
              </a:ext>
            </a:extLst>
          </p:cNvPr>
          <p:cNvSpPr>
            <a:spLocks noGrp="1"/>
          </p:cNvSpPr>
          <p:nvPr>
            <p:ph type="title"/>
          </p:nvPr>
        </p:nvSpPr>
        <p:spPr>
          <a:xfrm>
            <a:off x="838200" y="365125"/>
            <a:ext cx="10515600" cy="1325563"/>
          </a:xfrm>
        </p:spPr>
        <p:txBody>
          <a:bodyPr anchor="ctr">
            <a:normAutofit/>
          </a:bodyPr>
          <a:lstStyle/>
          <a:p>
            <a:r>
              <a:rPr lang="en-GB" b="1" dirty="0"/>
              <a:t>How Britain Viewed the Campaign</a:t>
            </a:r>
          </a:p>
        </p:txBody>
      </p:sp>
      <p:pic>
        <p:nvPicPr>
          <p:cNvPr id="2050" name="Picture 2" descr="WW1 British soldiers playing a game of football in Salonika, Christmas Day, 1915.">
            <a:extLst>
              <a:ext uri="{FF2B5EF4-FFF2-40B4-BE49-F238E27FC236}">
                <a16:creationId xmlns:a16="http://schemas.microsoft.com/office/drawing/2014/main" id="{18CD73FC-0775-52C8-E550-3031549E7D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9437" y="1372657"/>
            <a:ext cx="6920554" cy="4982799"/>
          </a:xfrm>
          <a:prstGeom prst="rect">
            <a:avLst/>
          </a:prstGeom>
          <a:solidFill>
            <a:srgbClr val="FFFFFF"/>
          </a:solidFill>
        </p:spPr>
      </p:pic>
      <p:sp>
        <p:nvSpPr>
          <p:cNvPr id="3" name="Content Placeholder 2">
            <a:extLst>
              <a:ext uri="{FF2B5EF4-FFF2-40B4-BE49-F238E27FC236}">
                <a16:creationId xmlns:a16="http://schemas.microsoft.com/office/drawing/2014/main" id="{F521ABCC-6275-CB59-A07E-DEFA2C8041D4}"/>
              </a:ext>
            </a:extLst>
          </p:cNvPr>
          <p:cNvSpPr>
            <a:spLocks noGrp="1"/>
          </p:cNvSpPr>
          <p:nvPr>
            <p:ph sz="half" idx="2"/>
          </p:nvPr>
        </p:nvSpPr>
        <p:spPr>
          <a:xfrm>
            <a:off x="7564582" y="1372657"/>
            <a:ext cx="3789218" cy="4917661"/>
          </a:xfrm>
        </p:spPr>
        <p:txBody>
          <a:bodyPr>
            <a:normAutofit/>
          </a:bodyPr>
          <a:lstStyle/>
          <a:p>
            <a:r>
              <a:rPr lang="en-GB" dirty="0"/>
              <a:t>Many people in Britain knew little about Salonika. Some called it a “sideshow” and believed soldiers were needed more urgently in France.</a:t>
            </a:r>
          </a:p>
        </p:txBody>
      </p:sp>
    </p:spTree>
    <p:extLst>
      <p:ext uri="{BB962C8B-B14F-4D97-AF65-F5344CB8AC3E}">
        <p14:creationId xmlns:p14="http://schemas.microsoft.com/office/powerpoint/2010/main" val="397709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E2917-AF32-A2CA-C903-0D295C0C3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F7C8A-44D0-86A8-813F-C896955190C2}"/>
              </a:ext>
            </a:extLst>
          </p:cNvPr>
          <p:cNvSpPr>
            <a:spLocks noGrp="1"/>
          </p:cNvSpPr>
          <p:nvPr>
            <p:ph type="title"/>
          </p:nvPr>
        </p:nvSpPr>
        <p:spPr>
          <a:xfrm>
            <a:off x="838200" y="365125"/>
            <a:ext cx="10515600" cy="1325563"/>
          </a:xfrm>
        </p:spPr>
        <p:txBody>
          <a:bodyPr anchor="ctr">
            <a:normAutofit/>
          </a:bodyPr>
          <a:lstStyle/>
          <a:p>
            <a:r>
              <a:rPr lang="en-GB" b="1" dirty="0"/>
              <a:t>Legacy of the Salonika Campaign</a:t>
            </a:r>
          </a:p>
        </p:txBody>
      </p:sp>
      <p:sp>
        <p:nvSpPr>
          <p:cNvPr id="3" name="Content Placeholder 2">
            <a:extLst>
              <a:ext uri="{FF2B5EF4-FFF2-40B4-BE49-F238E27FC236}">
                <a16:creationId xmlns:a16="http://schemas.microsoft.com/office/drawing/2014/main" id="{314CDA84-FD75-1AEB-DB98-16854AD2435D}"/>
              </a:ext>
            </a:extLst>
          </p:cNvPr>
          <p:cNvSpPr>
            <a:spLocks noGrp="1"/>
          </p:cNvSpPr>
          <p:nvPr>
            <p:ph sz="half" idx="1"/>
          </p:nvPr>
        </p:nvSpPr>
        <p:spPr>
          <a:xfrm>
            <a:off x="838200" y="1471462"/>
            <a:ext cx="5257800" cy="2186138"/>
          </a:xfrm>
        </p:spPr>
        <p:txBody>
          <a:bodyPr>
            <a:normAutofit lnSpcReduction="10000"/>
          </a:bodyPr>
          <a:lstStyle/>
          <a:p>
            <a:r>
              <a:rPr lang="en-GB" dirty="0"/>
              <a:t>The Salonika Campaign helped weaken the </a:t>
            </a:r>
            <a:r>
              <a:rPr lang="en-GB"/>
              <a:t>enemy and </a:t>
            </a:r>
            <a:r>
              <a:rPr lang="en-GB" dirty="0"/>
              <a:t>shorten the war. Today it reminds us that the First World War was fought in many places across the world.</a:t>
            </a:r>
          </a:p>
        </p:txBody>
      </p:sp>
      <p:pic>
        <p:nvPicPr>
          <p:cNvPr id="3074" name="Picture 2" descr="Armistice - Salonika Campaign Society, 1915-1918">
            <a:extLst>
              <a:ext uri="{FF2B5EF4-FFF2-40B4-BE49-F238E27FC236}">
                <a16:creationId xmlns:a16="http://schemas.microsoft.com/office/drawing/2014/main" id="{F5A316F7-1E1E-00A3-04D2-C98A49A59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
          <a:stretch>
            <a:fillRect/>
          </a:stretch>
        </p:blipFill>
        <p:spPr bwMode="auto">
          <a:xfrm>
            <a:off x="6172202" y="1471462"/>
            <a:ext cx="5911483" cy="53250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ADCF785-BBAF-CBE0-E19A-1B094A6C3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389" y="3728433"/>
            <a:ext cx="3779949" cy="28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131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E946-ECA4-C129-8830-B44BB6727860}"/>
              </a:ext>
            </a:extLst>
          </p:cNvPr>
          <p:cNvSpPr>
            <a:spLocks noGrp="1"/>
          </p:cNvSpPr>
          <p:nvPr>
            <p:ph type="title"/>
          </p:nvPr>
        </p:nvSpPr>
        <p:spPr>
          <a:xfrm>
            <a:off x="1" y="365125"/>
            <a:ext cx="11353800" cy="501149"/>
          </a:xfrm>
        </p:spPr>
        <p:txBody>
          <a:bodyPr>
            <a:noAutofit/>
          </a:bodyPr>
          <a:lstStyle/>
          <a:p>
            <a:r>
              <a:rPr lang="en-GB" sz="2000" dirty="0"/>
              <a:t>Image Sources</a:t>
            </a:r>
          </a:p>
        </p:txBody>
      </p:sp>
      <p:sp>
        <p:nvSpPr>
          <p:cNvPr id="3" name="Content Placeholder 2">
            <a:extLst>
              <a:ext uri="{FF2B5EF4-FFF2-40B4-BE49-F238E27FC236}">
                <a16:creationId xmlns:a16="http://schemas.microsoft.com/office/drawing/2014/main" id="{0DA3B597-9459-0571-CBCF-641AB96B6789}"/>
              </a:ext>
            </a:extLst>
          </p:cNvPr>
          <p:cNvSpPr>
            <a:spLocks noGrp="1"/>
          </p:cNvSpPr>
          <p:nvPr>
            <p:ph idx="1"/>
          </p:nvPr>
        </p:nvSpPr>
        <p:spPr>
          <a:xfrm>
            <a:off x="0" y="942097"/>
            <a:ext cx="12192000" cy="4973805"/>
          </a:xfrm>
        </p:spPr>
        <p:txBody>
          <a:bodyPr>
            <a:normAutofit/>
          </a:bodyPr>
          <a:lstStyle/>
          <a:p>
            <a:r>
              <a:rPr lang="en-GB" sz="1400" dirty="0"/>
              <a:t>Slide 1 - </a:t>
            </a:r>
            <a:r>
              <a:rPr lang="en-GB" sz="1400" dirty="0">
                <a:hlinkClick r:id="rId2"/>
              </a:rPr>
              <a:t>https://salonikacampaignsociety.org.uk/</a:t>
            </a:r>
            <a:endParaRPr lang="en-GB" sz="1400" dirty="0"/>
          </a:p>
          <a:p>
            <a:r>
              <a:rPr lang="en-GB" sz="1400" dirty="0"/>
              <a:t>Slide 2 - </a:t>
            </a:r>
            <a:r>
              <a:rPr lang="en-GB" sz="1400" dirty="0">
                <a:hlinkClick r:id="rId3"/>
              </a:rPr>
              <a:t>https://collection.nam.ac.uk/detail.php?acc=1978-11-157-29-6</a:t>
            </a:r>
            <a:endParaRPr lang="en-GB" sz="1400" dirty="0"/>
          </a:p>
          <a:p>
            <a:r>
              <a:rPr lang="en-GB" sz="1400" dirty="0"/>
              <a:t>Slide 3 - </a:t>
            </a:r>
            <a:r>
              <a:rPr lang="en-GB" sz="1400" dirty="0">
                <a:hlinkClick r:id="rId4"/>
              </a:rPr>
              <a:t>https://archives.territoiredebelfort.fr/media/fee7d4c4-680b-48b4-ac01-fcd8f4b9f66d.pdf</a:t>
            </a:r>
            <a:endParaRPr lang="en-GB" sz="1400" dirty="0"/>
          </a:p>
          <a:p>
            <a:r>
              <a:rPr lang="en-GB" sz="1400" dirty="0"/>
              <a:t>Slide 5 –  </a:t>
            </a:r>
            <a:r>
              <a:rPr lang="en-GB" sz="1400" dirty="0">
                <a:hlinkClick r:id="rId5"/>
              </a:rPr>
              <a:t>https://www.reddit.com/r/imaginarymaps/comments/mtjxm1/no_lore_map_of_the_balkans_before_the_great_war/</a:t>
            </a:r>
            <a:r>
              <a:rPr lang="en-GB" sz="1400" dirty="0"/>
              <a:t> </a:t>
            </a:r>
          </a:p>
          <a:p>
            <a:r>
              <a:rPr lang="en-GB" sz="1400" dirty="0"/>
              <a:t>Slide 6 - </a:t>
            </a:r>
            <a:r>
              <a:rPr lang="en-GB" sz="1400" dirty="0">
                <a:hlinkClick r:id="rId6"/>
              </a:rPr>
              <a:t>https://collection.nam.ac.uk/detail.php?acc=1978-11-157-11-30</a:t>
            </a:r>
            <a:endParaRPr lang="en-GB" sz="1400" dirty="0"/>
          </a:p>
          <a:p>
            <a:r>
              <a:rPr lang="en-GB" sz="1400" dirty="0"/>
              <a:t>Slide 7 - </a:t>
            </a:r>
            <a:r>
              <a:rPr lang="en-GB" sz="1400" dirty="0">
                <a:hlinkClick r:id="rId7"/>
              </a:rPr>
              <a:t>https://collection.nam.ac.uk/detail.php?acc=1999-10-8-6</a:t>
            </a:r>
            <a:endParaRPr lang="en-GB" sz="1400" dirty="0"/>
          </a:p>
          <a:p>
            <a:r>
              <a:rPr lang="en-GB" sz="1400" dirty="0"/>
              <a:t> Slide 8 - </a:t>
            </a:r>
            <a:r>
              <a:rPr lang="en-GB" sz="1400" dirty="0">
                <a:hlinkClick r:id="rId8"/>
              </a:rPr>
              <a:t>https://www.iwm.org.uk/collections/item/object/205091142</a:t>
            </a:r>
            <a:r>
              <a:rPr lang="en-GB" sz="1400" dirty="0"/>
              <a:t> &amp; </a:t>
            </a:r>
            <a:r>
              <a:rPr lang="en-GB" sz="1400" dirty="0">
                <a:hlinkClick r:id="rId9"/>
              </a:rPr>
              <a:t>https://en.wikipedia.org/wiki/Mosquito#/media/File:Aedes_aegypti.jpg</a:t>
            </a:r>
            <a:r>
              <a:rPr lang="en-GB" sz="1400" dirty="0"/>
              <a:t> </a:t>
            </a:r>
          </a:p>
          <a:p>
            <a:r>
              <a:rPr lang="en-GB" sz="1400" dirty="0"/>
              <a:t>Slide 9 - </a:t>
            </a:r>
            <a:r>
              <a:rPr lang="en-GB" sz="1400" dirty="0">
                <a:hlinkClick r:id="rId10"/>
              </a:rPr>
              <a:t>https://www.cwgc.org/our-work/blog/battles-birdcages-and-boredom-in-the-balkans-the-salonika-campaign/</a:t>
            </a:r>
            <a:endParaRPr lang="en-GB" sz="1400" dirty="0"/>
          </a:p>
          <a:p>
            <a:r>
              <a:rPr lang="en-GB" sz="1400" dirty="0"/>
              <a:t>Slide 10 - </a:t>
            </a:r>
            <a:r>
              <a:rPr lang="en-GB" sz="1400" dirty="0">
                <a:hlinkClick r:id="rId11"/>
              </a:rPr>
              <a:t>https://www.iwm.org.uk/collections/item/object/205217043</a:t>
            </a:r>
            <a:endParaRPr lang="en-GB" sz="1400" dirty="0"/>
          </a:p>
          <a:p>
            <a:r>
              <a:rPr lang="en-GB" sz="1400" dirty="0"/>
              <a:t>Slide 11 - </a:t>
            </a:r>
            <a:r>
              <a:rPr lang="en-GB" sz="1400" dirty="0">
                <a:hlinkClick r:id="rId12"/>
              </a:rPr>
              <a:t>https://www.iwm.org.uk/collections/item/object/205212919</a:t>
            </a:r>
            <a:r>
              <a:rPr lang="en-GB" sz="1400" dirty="0"/>
              <a:t> &amp; </a:t>
            </a:r>
            <a:r>
              <a:rPr lang="en-GB" sz="1400" dirty="0">
                <a:hlinkClick r:id="rId13"/>
              </a:rPr>
              <a:t>https://www.iwm.org.uk/collections/item/object/205297517</a:t>
            </a:r>
            <a:endParaRPr lang="en-GB" sz="1400" dirty="0"/>
          </a:p>
          <a:p>
            <a:r>
              <a:rPr lang="en-GB" sz="1400" dirty="0"/>
              <a:t>Slide 12 - </a:t>
            </a:r>
            <a:r>
              <a:rPr lang="en-GB" sz="1400" dirty="0">
                <a:hlinkClick r:id="rId14"/>
              </a:rPr>
              <a:t>https://www.iwm.org.uk/collections/item/object/205380042</a:t>
            </a:r>
            <a:r>
              <a:rPr lang="en-GB" sz="1400" dirty="0"/>
              <a:t> &amp; </a:t>
            </a:r>
            <a:r>
              <a:rPr lang="en-GB" sz="1400" dirty="0">
                <a:hlinkClick r:id="rId15"/>
              </a:rPr>
              <a:t>https://www.iwm.org.uk/collections/item/object/205297499</a:t>
            </a:r>
            <a:endParaRPr lang="en-GB" sz="1400" dirty="0"/>
          </a:p>
          <a:p>
            <a:r>
              <a:rPr lang="en-GB" sz="1400" dirty="0"/>
              <a:t>Slide 13 - </a:t>
            </a:r>
            <a:r>
              <a:rPr lang="en-GB" sz="1400" dirty="0">
                <a:hlinkClick r:id="rId16"/>
              </a:rPr>
              <a:t>https://www.iwm.org.uk/collections/item/object/205221850</a:t>
            </a:r>
            <a:r>
              <a:rPr lang="en-GB" sz="1400" dirty="0"/>
              <a:t> &amp; </a:t>
            </a:r>
            <a:r>
              <a:rPr lang="en-GB" sz="1400" dirty="0">
                <a:hlinkClick r:id="rId17"/>
              </a:rPr>
              <a:t>https://en.wikipedia.org/wiki/Louis_Franchet_d%27Esp%C3%A8rey</a:t>
            </a:r>
            <a:endParaRPr lang="en-GB" sz="1400" dirty="0"/>
          </a:p>
          <a:p>
            <a:r>
              <a:rPr lang="en-GB" sz="1400" dirty="0"/>
              <a:t>Slide 14 - </a:t>
            </a:r>
            <a:r>
              <a:rPr lang="en-GB" sz="1400" dirty="0">
                <a:hlinkClick r:id="rId10"/>
              </a:rPr>
              <a:t>https://www.cwgc.org/our-work/blog/battles-birdcages-and-boredom-in-the-balkans-the-salonika-campaign/</a:t>
            </a:r>
            <a:endParaRPr lang="en-GB" sz="1400" dirty="0"/>
          </a:p>
          <a:p>
            <a:r>
              <a:rPr lang="en-GB" sz="1400" dirty="0"/>
              <a:t>Slide 15 - </a:t>
            </a:r>
            <a:r>
              <a:rPr lang="en-GB" sz="1400" dirty="0">
                <a:hlinkClick r:id="rId10"/>
              </a:rPr>
              <a:t>https://www.cwgc.org/our-work/blog/battles-birdcages-and-boredom-in-the-balkans-the-salonika-campaign/</a:t>
            </a:r>
            <a:endParaRPr lang="en-GB" sz="1400" dirty="0"/>
          </a:p>
          <a:p>
            <a:r>
              <a:rPr lang="en-GB" sz="1400" dirty="0"/>
              <a:t>Slide 16 - </a:t>
            </a:r>
            <a:r>
              <a:rPr lang="en-GB" sz="1400" dirty="0">
                <a:hlinkClick r:id="rId2"/>
              </a:rPr>
              <a:t>https://salonikacampaignsociety.org.uk/</a:t>
            </a:r>
            <a:endParaRPr lang="en-GB" sz="1400" dirty="0"/>
          </a:p>
          <a:p>
            <a:pPr marL="0" indent="0">
              <a:buNone/>
            </a:pPr>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dirty="0"/>
          </a:p>
          <a:p>
            <a:endParaRPr lang="en-GB" dirty="0"/>
          </a:p>
        </p:txBody>
      </p:sp>
      <p:sp>
        <p:nvSpPr>
          <p:cNvPr id="4" name="Content Placeholder 2">
            <a:extLst>
              <a:ext uri="{FF2B5EF4-FFF2-40B4-BE49-F238E27FC236}">
                <a16:creationId xmlns:a16="http://schemas.microsoft.com/office/drawing/2014/main" id="{2D53FA60-2892-A109-5FEE-573E55D5010A}"/>
              </a:ext>
            </a:extLst>
          </p:cNvPr>
          <p:cNvSpPr txBox="1">
            <a:spLocks/>
          </p:cNvSpPr>
          <p:nvPr/>
        </p:nvSpPr>
        <p:spPr>
          <a:xfrm>
            <a:off x="6077952" y="942096"/>
            <a:ext cx="6096000" cy="49738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p>
        </p:txBody>
      </p:sp>
    </p:spTree>
    <p:extLst>
      <p:ext uri="{BB962C8B-B14F-4D97-AF65-F5344CB8AC3E}">
        <p14:creationId xmlns:p14="http://schemas.microsoft.com/office/powerpoint/2010/main" val="3578536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1469</Words>
  <Application>Microsoft Office PowerPoint</Application>
  <PresentationFormat>Widescreen</PresentationFormat>
  <Paragraphs>97</Paragraphs>
  <Slides>17</Slides>
  <Notes>15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Interface</vt:lpstr>
      <vt:lpstr>Office Theme</vt:lpstr>
      <vt:lpstr>PowerPoint Presentation</vt:lpstr>
      <vt:lpstr>Salonika Campaign 1915-1918</vt:lpstr>
      <vt:lpstr>Where Is Salonika?</vt:lpstr>
      <vt:lpstr>PowerPoint Presentation</vt:lpstr>
      <vt:lpstr>Events Leading to British Involvement</vt:lpstr>
      <vt:lpstr>British Forces Arrive (1915)</vt:lpstr>
      <vt:lpstr>Fighting and Conditions (1916–1917)</vt:lpstr>
      <vt:lpstr>Malaria and Disease</vt:lpstr>
      <vt:lpstr>Soldiers From Around the World</vt:lpstr>
      <vt:lpstr>Life for British Soldiers</vt:lpstr>
      <vt:lpstr>The Role of Animals</vt:lpstr>
      <vt:lpstr>British Women and Nursing</vt:lpstr>
      <vt:lpstr>Key Leaders</vt:lpstr>
      <vt:lpstr>The Final Breakthrough (1918)</vt:lpstr>
      <vt:lpstr>How Britain Viewed the Campaign</vt:lpstr>
      <vt:lpstr>Legacy of the Salonika Campaign</vt:lpstr>
      <vt:lpstr>Image 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2025-12-18T22:15:41Z</dcterms:created>
  <dcterms:modified xsi:type="dcterms:W3CDTF">2025-12-18T22:16:34Z</dcterms:modified>
</cp:coreProperties>
</file>